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2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5" r:id="rId3"/>
  </p:sldMasterIdLst>
  <p:notesMasterIdLst>
    <p:notesMasterId r:id="rId37"/>
  </p:notesMasterIdLst>
  <p:handoutMasterIdLst>
    <p:handoutMasterId r:id="rId38"/>
  </p:handoutMasterIdLst>
  <p:sldIdLst>
    <p:sldId id="256" r:id="rId4"/>
    <p:sldId id="270" r:id="rId5"/>
    <p:sldId id="316" r:id="rId6"/>
    <p:sldId id="317" r:id="rId7"/>
    <p:sldId id="318" r:id="rId8"/>
    <p:sldId id="320" r:id="rId9"/>
    <p:sldId id="329" r:id="rId10"/>
    <p:sldId id="328" r:id="rId11"/>
    <p:sldId id="319" r:id="rId12"/>
    <p:sldId id="322" r:id="rId13"/>
    <p:sldId id="321" r:id="rId14"/>
    <p:sldId id="323" r:id="rId15"/>
    <p:sldId id="325" r:id="rId16"/>
    <p:sldId id="334" r:id="rId17"/>
    <p:sldId id="333" r:id="rId18"/>
    <p:sldId id="360" r:id="rId19"/>
    <p:sldId id="335" r:id="rId20"/>
    <p:sldId id="337" r:id="rId21"/>
    <p:sldId id="344" r:id="rId22"/>
    <p:sldId id="356" r:id="rId23"/>
    <p:sldId id="357" r:id="rId24"/>
    <p:sldId id="336" r:id="rId25"/>
    <p:sldId id="338" r:id="rId26"/>
    <p:sldId id="324" r:id="rId27"/>
    <p:sldId id="327" r:id="rId28"/>
    <p:sldId id="326" r:id="rId29"/>
    <p:sldId id="339" r:id="rId30"/>
    <p:sldId id="340" r:id="rId31"/>
    <p:sldId id="341" r:id="rId32"/>
    <p:sldId id="330" r:id="rId33"/>
    <p:sldId id="359" r:id="rId34"/>
    <p:sldId id="331" r:id="rId35"/>
    <p:sldId id="315" r:id="rId36"/>
  </p:sldIdLst>
  <p:sldSz cx="12188825" cy="6858000"/>
  <p:notesSz cx="9928225" cy="6797675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ticia" initials="L" lastIdx="2" clrIdx="0">
    <p:extLst>
      <p:ext uri="{19B8F6BF-5375-455C-9EA6-DF929625EA0E}">
        <p15:presenceInfo xmlns:p15="http://schemas.microsoft.com/office/powerpoint/2012/main" userId="Letic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25E5076-3810-47DD-B79F-674D7AD40C01}" styleName="Estilo Escuro 1 - Ênfas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99" autoAdjust="0"/>
    <p:restoredTop sz="94660"/>
  </p:normalViewPr>
  <p:slideViewPr>
    <p:cSldViewPr>
      <p:cViewPr varScale="1">
        <p:scale>
          <a:sx n="116" d="100"/>
          <a:sy n="116" d="100"/>
        </p:scale>
        <p:origin x="216" y="10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2664" y="9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commentAuthors" Target="commentAuthor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DATASERVER\LAGES%20PREVI\RELAT&#211;RIO%20DE%20GOVERNAN&#199;A\2022\planilhas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DATASERVER\LAGES%20PREVI\RELAT&#211;RIO%20DE%20GOVERNAN&#199;A\2022\planilhas%202022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DATASERVER\LAGES%20PREVI\RELAT&#211;RIO%20DE%20GOVERNAN&#199;A\2022\planilhas%20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>
                <a:solidFill>
                  <a:schemeClr val="accent1">
                    <a:lumMod val="50000"/>
                  </a:schemeClr>
                </a:solidFill>
              </a:rPr>
              <a:t>VARIAÇÃO QUANTITATIVO SERVIDORES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11118738419112563"/>
          <c:y val="0.23193544487767304"/>
          <c:w val="0.88881261580887438"/>
          <c:h val="0.643478566428750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'PAG 6 E 7'!$I$4</c:f>
              <c:strCache>
                <c:ptCount val="1"/>
                <c:pt idx="0">
                  <c:v>Servidores Ativos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'PAG 6 E 7'!$J$1:$M$3</c:f>
              <c:multiLvlStrCache>
                <c:ptCount val="4"/>
                <c:lvl>
                  <c:pt idx="0">
                    <c:v>2020</c:v>
                  </c:pt>
                  <c:pt idx="1">
                    <c:v>2021</c:v>
                  </c:pt>
                  <c:pt idx="2">
                    <c:v>2020</c:v>
                  </c:pt>
                  <c:pt idx="3">
                    <c:v>2021</c:v>
                  </c:pt>
                </c:lvl>
                <c:lvl>
                  <c:pt idx="0">
                    <c:v>FUNDO PREVIDENCIÁRIO</c:v>
                  </c:pt>
                  <c:pt idx="2">
                    <c:v>FUNDO FINANCEIRO</c:v>
                  </c:pt>
                </c:lvl>
              </c:multiLvlStrCache>
            </c:multiLvlStrRef>
          </c:cat>
          <c:val>
            <c:numRef>
              <c:f>'PAG 6 E 7'!$J$4:$M$4</c:f>
              <c:numCache>
                <c:formatCode>General</c:formatCode>
                <c:ptCount val="4"/>
                <c:pt idx="0">
                  <c:v>941</c:v>
                </c:pt>
                <c:pt idx="1">
                  <c:v>897</c:v>
                </c:pt>
                <c:pt idx="2">
                  <c:v>2016</c:v>
                </c:pt>
                <c:pt idx="3">
                  <c:v>1978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232-433A-9DE5-7A50258762C9}"/>
            </c:ext>
          </c:extLst>
        </c:ser>
        <c:ser>
          <c:idx val="1"/>
          <c:order val="1"/>
          <c:tx>
            <c:strRef>
              <c:f>'PAG 6 E 7'!$I$5</c:f>
              <c:strCache>
                <c:ptCount val="1"/>
                <c:pt idx="0">
                  <c:v>Aposentados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'PAG 6 E 7'!$J$1:$M$3</c:f>
              <c:multiLvlStrCache>
                <c:ptCount val="4"/>
                <c:lvl>
                  <c:pt idx="0">
                    <c:v>2020</c:v>
                  </c:pt>
                  <c:pt idx="1">
                    <c:v>2021</c:v>
                  </c:pt>
                  <c:pt idx="2">
                    <c:v>2020</c:v>
                  </c:pt>
                  <c:pt idx="3">
                    <c:v>2021</c:v>
                  </c:pt>
                </c:lvl>
                <c:lvl>
                  <c:pt idx="0">
                    <c:v>FUNDO PREVIDENCIÁRIO</c:v>
                  </c:pt>
                  <c:pt idx="2">
                    <c:v>FUNDO FINANCEIRO</c:v>
                  </c:pt>
                </c:lvl>
              </c:multiLvlStrCache>
            </c:multiLvlStrRef>
          </c:cat>
          <c:val>
            <c:numRef>
              <c:f>'PAG 6 E 7'!$J$5:$M$5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866</c:v>
                </c:pt>
                <c:pt idx="3">
                  <c:v>890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232-433A-9DE5-7A50258762C9}"/>
            </c:ext>
          </c:extLst>
        </c:ser>
        <c:ser>
          <c:idx val="2"/>
          <c:order val="2"/>
          <c:tx>
            <c:strRef>
              <c:f>'PAG 6 E 7'!$I$6</c:f>
              <c:strCache>
                <c:ptCount val="1"/>
                <c:pt idx="0">
                  <c:v>Pensionistas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'PAG 6 E 7'!$J$1:$M$3</c:f>
              <c:multiLvlStrCache>
                <c:ptCount val="4"/>
                <c:lvl>
                  <c:pt idx="0">
                    <c:v>2020</c:v>
                  </c:pt>
                  <c:pt idx="1">
                    <c:v>2021</c:v>
                  </c:pt>
                  <c:pt idx="2">
                    <c:v>2020</c:v>
                  </c:pt>
                  <c:pt idx="3">
                    <c:v>2021</c:v>
                  </c:pt>
                </c:lvl>
                <c:lvl>
                  <c:pt idx="0">
                    <c:v>FUNDO PREVIDENCIÁRIO</c:v>
                  </c:pt>
                  <c:pt idx="2">
                    <c:v>FUNDO FINANCEIRO</c:v>
                  </c:pt>
                </c:lvl>
              </c:multiLvlStrCache>
            </c:multiLvlStrRef>
          </c:cat>
          <c:val>
            <c:numRef>
              <c:f>'PAG 6 E 7'!$J$6:$M$6</c:f>
              <c:numCache>
                <c:formatCode>General</c:formatCode>
                <c:ptCount val="4"/>
                <c:pt idx="0">
                  <c:v>5</c:v>
                </c:pt>
                <c:pt idx="1">
                  <c:v>5</c:v>
                </c:pt>
                <c:pt idx="2">
                  <c:v>280</c:v>
                </c:pt>
                <c:pt idx="3">
                  <c:v>287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232-433A-9DE5-7A50258762C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11360168"/>
        <c:axId val="411358992"/>
      </c:barChart>
      <c:catAx>
        <c:axId val="411360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11358992"/>
        <c:crosses val="autoZero"/>
        <c:auto val="1"/>
        <c:lblAlgn val="ctr"/>
        <c:lblOffset val="100"/>
        <c:noMultiLvlLbl val="0"/>
      </c:catAx>
      <c:valAx>
        <c:axId val="411358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11360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70748895630983"/>
          <c:y val="0.16936193934113639"/>
          <c:w val="0.65258485253659837"/>
          <c:h val="5.99657407185219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400" b="0" i="0" u="none" strike="noStrike" kern="1200" spc="0" baseline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pPr>
            <a:r>
              <a:rPr lang="en-US" sz="2400" b="1" kern="1200" dirty="0" err="1">
                <a:solidFill>
                  <a:schemeClr val="accent1"/>
                </a:solidFill>
                <a:latin typeface="+mj-lt"/>
                <a:ea typeface="+mn-ea"/>
                <a:cs typeface="Calibri" panose="020F0502020204030204" pitchFamily="34" charset="0"/>
              </a:rPr>
              <a:t>Rendimentos</a:t>
            </a:r>
            <a:r>
              <a:rPr lang="en-US" sz="2400" b="1" kern="1200" dirty="0">
                <a:solidFill>
                  <a:schemeClr val="accent1"/>
                </a:solidFill>
                <a:latin typeface="+mj-lt"/>
                <a:ea typeface="+mn-ea"/>
                <a:cs typeface="Calibri" panose="020F0502020204030204" pitchFamily="34" charset="0"/>
              </a:rPr>
              <a:t> </a:t>
            </a:r>
            <a:r>
              <a:rPr lang="en-US" sz="2400" b="1" kern="1200" dirty="0" err="1">
                <a:solidFill>
                  <a:schemeClr val="accent1"/>
                </a:solidFill>
                <a:latin typeface="+mj-lt"/>
                <a:ea typeface="+mn-ea"/>
                <a:cs typeface="Calibri" panose="020F0502020204030204" pitchFamily="34" charset="0"/>
              </a:rPr>
              <a:t>Mensais</a:t>
            </a:r>
            <a:r>
              <a:rPr lang="en-US" sz="2400" b="1" kern="1200" dirty="0">
                <a:solidFill>
                  <a:schemeClr val="accent1"/>
                </a:solidFill>
                <a:latin typeface="+mj-lt"/>
                <a:ea typeface="+mn-ea"/>
                <a:cs typeface="Calibri" panose="020F0502020204030204" pitchFamily="34" charset="0"/>
              </a:rPr>
              <a:t> - Fundo </a:t>
            </a:r>
            <a:r>
              <a:rPr lang="en-US" sz="2400" b="1" kern="1200" dirty="0" err="1">
                <a:solidFill>
                  <a:schemeClr val="accent1"/>
                </a:solidFill>
                <a:latin typeface="+mj-lt"/>
                <a:ea typeface="+mn-ea"/>
                <a:cs typeface="Calibri" panose="020F0502020204030204" pitchFamily="34" charset="0"/>
              </a:rPr>
              <a:t>Previdenciário</a:t>
            </a:r>
            <a:r>
              <a:rPr lang="en-US" sz="2400" b="1" kern="1200" dirty="0">
                <a:solidFill>
                  <a:schemeClr val="accent1"/>
                </a:solidFill>
                <a:latin typeface="+mj-lt"/>
                <a:ea typeface="+mn-ea"/>
                <a:cs typeface="Calibri" panose="020F0502020204030204" pitchFamily="34" charset="0"/>
              </a:rPr>
              <a:t> 2021 </a:t>
            </a:r>
          </a:p>
        </c:rich>
      </c:tx>
      <c:layout>
        <c:manualLayout>
          <c:xMode val="edge"/>
          <c:yMode val="edge"/>
          <c:x val="0.16530982559243196"/>
          <c:y val="4.28325156063740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 eaLnBrk="1" fontAlgn="base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defRPr sz="1400" b="0" i="0" u="none" strike="noStrike" kern="1200" spc="0" baseline="0">
              <a:solidFill>
                <a:schemeClr val="accent5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21985527417338582"/>
          <c:y val="0.20403344823548134"/>
          <c:w val="0.75015463692038498"/>
          <c:h val="0.777361111111111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Receitas!$A$41</c:f>
              <c:strCache>
                <c:ptCount val="1"/>
                <c:pt idx="0">
                  <c:v>RENDIMENTO PREVIDENCIÁRIO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0"/>
                  <c:y val="-1.0403119516006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F0B-4DDB-8BF1-36302FC9197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-4.16124780640258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F0B-4DDB-8BF1-36302FC9197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4.016064257028112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F0B-4DDB-8BF1-36302FC9197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7.3626994166862611E-17"/>
                  <c:y val="-6.93541301067085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F0B-4DDB-8BF1-36302FC9197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0080321285141298E-3"/>
                  <c:y val="-4.5079638473848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F0B-4DDB-8BF1-36302FC9197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-5.5483031037611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F0B-4DDB-8BF1-36302FC9197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"/>
                  <c:y val="1.3871099069098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F0B-4DDB-8BF1-36302FC9197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Receitas!$B$40:$M$40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Receitas!$B$41:$M$41</c:f>
              <c:numCache>
                <c:formatCode>_("R$"* #,##0.00_);_("R$"* \(#,##0.00\);_("R$"* "-"??_);_(@_)</c:formatCode>
                <c:ptCount val="12"/>
                <c:pt idx="0">
                  <c:v>-431988.04</c:v>
                </c:pt>
                <c:pt idx="1">
                  <c:v>-627524.64</c:v>
                </c:pt>
                <c:pt idx="2">
                  <c:v>216199.79</c:v>
                </c:pt>
                <c:pt idx="3">
                  <c:v>595354.26</c:v>
                </c:pt>
                <c:pt idx="4">
                  <c:v>635344.43999999994</c:v>
                </c:pt>
                <c:pt idx="5">
                  <c:v>246536.08</c:v>
                </c:pt>
                <c:pt idx="6">
                  <c:v>-316209.09000000003</c:v>
                </c:pt>
                <c:pt idx="7">
                  <c:v>-325926.59000000003</c:v>
                </c:pt>
                <c:pt idx="8">
                  <c:v>-465033.13</c:v>
                </c:pt>
                <c:pt idx="9">
                  <c:v>-842208.83</c:v>
                </c:pt>
                <c:pt idx="10">
                  <c:v>763756.48</c:v>
                </c:pt>
                <c:pt idx="11">
                  <c:v>914677.03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7F0B-4DDB-8BF1-36302FC919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1362912"/>
        <c:axId val="411358600"/>
      </c:barChart>
      <c:dateAx>
        <c:axId val="41136291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11358600"/>
        <c:crosses val="autoZero"/>
        <c:auto val="0"/>
        <c:lblOffset val="100"/>
        <c:baseTimeUnit val="months"/>
      </c:dateAx>
      <c:valAx>
        <c:axId val="411358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R$&quot;* #,##0.00_);_(&quot;R$&quot;* \(#,##0.00\);_(&quot;R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11362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lang="en-US" sz="2400" b="1" i="0" u="none" strike="noStrike" kern="1200" spc="0" baseline="0" dirty="0" err="1">
                <a:solidFill>
                  <a:schemeClr val="accent1"/>
                </a:solidFill>
                <a:latin typeface="+mj-lt"/>
                <a:ea typeface="+mn-ea"/>
                <a:cs typeface="Calibri" panose="020F0502020204030204" pitchFamily="34" charset="0"/>
              </a:defRPr>
            </a:pPr>
            <a:r>
              <a:rPr lang="en-US" sz="2400" b="1" i="0" u="none" strike="noStrike" kern="1200" spc="0" baseline="0" dirty="0" err="1">
                <a:solidFill>
                  <a:schemeClr val="accent1"/>
                </a:solidFill>
                <a:latin typeface="+mj-lt"/>
                <a:ea typeface="+mn-ea"/>
                <a:cs typeface="Calibri" panose="020F0502020204030204" pitchFamily="34" charset="0"/>
              </a:rPr>
              <a:t>Rendimentos Mensais - Fundo Financeiro 2021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 eaLnBrk="1" fontAlgn="base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defRPr lang="en-US" sz="2400" b="1" i="0" u="none" strike="noStrike" kern="1200" spc="0" baseline="0" dirty="0" err="1">
              <a:solidFill>
                <a:schemeClr val="accent1"/>
              </a:solidFill>
              <a:latin typeface="+mj-lt"/>
              <a:ea typeface="+mn-ea"/>
              <a:cs typeface="Calibri" panose="020F0502020204030204" pitchFamily="34" charset="0"/>
            </a:defRPr>
          </a:pPr>
          <a:endParaRPr lang="pt-BR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Receitas!$A$67</c:f>
              <c:strCache>
                <c:ptCount val="1"/>
                <c:pt idx="0">
                  <c:v>RENDIMENTO FINANCEIRO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4.1830071100141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553-448B-B575-DF38B145EE1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7.668846368359351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553-448B-B575-DF38B145EE1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0.101089338492009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553-448B-B575-DF38B145EE1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9553660296761144E-17"/>
                  <c:y val="-0.1289760525587708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553-448B-B575-DF38B145EE1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-0.1533769273671869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553-448B-B575-DF38B145EE1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1574973031283709E-3"/>
                  <c:y val="-0.1498910881088416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553-448B-B575-DF38B145EE1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-0.184749480692293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553-448B-B575-DF38B145EE1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1574973031284503E-3"/>
                  <c:y val="-0.2021786769840189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0553-448B-B575-DF38B145EE1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-0.2370370695674704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0553-448B-B575-DF38B145EE1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"/>
                  <c:y val="-0.2614379443758866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0553-448B-B575-DF38B145EE1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5821464118704457E-16"/>
                  <c:y val="-0.334640568801134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0553-448B-B575-DF38B145EE1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3149946062569005E-3"/>
                  <c:y val="-0.4008715147096927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0553-448B-B575-DF38B145EE1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Receitas!$B$66:$M$66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Receitas!$B$67:$M$67</c:f>
              <c:numCache>
                <c:formatCode>_("R$"* #,##0.00_);_("R$"* \(#,##0.00\);_("R$"* "-"??_);_(@_)</c:formatCode>
                <c:ptCount val="12"/>
                <c:pt idx="0">
                  <c:v>1077.47</c:v>
                </c:pt>
                <c:pt idx="1">
                  <c:v>1126.78</c:v>
                </c:pt>
                <c:pt idx="2">
                  <c:v>2110.38</c:v>
                </c:pt>
                <c:pt idx="3">
                  <c:v>2428.9899999999998</c:v>
                </c:pt>
                <c:pt idx="4">
                  <c:v>3504.24</c:v>
                </c:pt>
                <c:pt idx="5">
                  <c:v>7829.51</c:v>
                </c:pt>
                <c:pt idx="6">
                  <c:v>9888.0400000000009</c:v>
                </c:pt>
                <c:pt idx="7">
                  <c:v>13504.84</c:v>
                </c:pt>
                <c:pt idx="8">
                  <c:v>15030.62</c:v>
                </c:pt>
                <c:pt idx="9">
                  <c:v>17275.259999999998</c:v>
                </c:pt>
                <c:pt idx="10">
                  <c:v>25337.66</c:v>
                </c:pt>
                <c:pt idx="11">
                  <c:v>31479.61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0553-448B-B575-DF38B145EE1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11364480"/>
        <c:axId val="411363304"/>
      </c:barChart>
      <c:dateAx>
        <c:axId val="41136448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11363304"/>
        <c:crosses val="autoZero"/>
        <c:auto val="1"/>
        <c:lblOffset val="100"/>
        <c:baseTimeUnit val="months"/>
      </c:dateAx>
      <c:valAx>
        <c:axId val="411363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R$&quot;* #,##0.00_);_(&quot;R$&quot;* \(#,##0.00\);_(&quot;R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11364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681CE8-5334-4219-BE3D-AE6B1424D29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BB6E88E-D6B3-42EE-99A1-A3D0B7E44A19}">
      <dgm:prSet phldrT="[Texto]" custT="1"/>
      <dgm:spPr/>
      <dgm:t>
        <a:bodyPr/>
        <a:lstStyle/>
        <a:p>
          <a:r>
            <a:rPr lang="pt-BR" sz="2500" b="1" dirty="0">
              <a:latin typeface="+mj-lt"/>
            </a:rPr>
            <a:t>Conselho Administrativo</a:t>
          </a:r>
        </a:p>
      </dgm:t>
    </dgm:pt>
    <dgm:pt modelId="{83E468BF-6C50-4E61-A5A5-1DD58F61F275}" type="parTrans" cxnId="{074A6B01-8B28-4206-A3B5-6AFA91C7D315}">
      <dgm:prSet/>
      <dgm:spPr/>
      <dgm:t>
        <a:bodyPr/>
        <a:lstStyle/>
        <a:p>
          <a:endParaRPr lang="pt-BR"/>
        </a:p>
      </dgm:t>
    </dgm:pt>
    <dgm:pt modelId="{F98190A0-E09A-4586-9A5A-05BC720D5F29}" type="sibTrans" cxnId="{074A6B01-8B28-4206-A3B5-6AFA91C7D315}">
      <dgm:prSet/>
      <dgm:spPr/>
      <dgm:t>
        <a:bodyPr/>
        <a:lstStyle/>
        <a:p>
          <a:endParaRPr lang="pt-BR"/>
        </a:p>
      </dgm:t>
    </dgm:pt>
    <dgm:pt modelId="{1D275DA1-341A-46E1-981D-BD4667BDFF56}">
      <dgm:prSet phldrT="[Texto]" custT="1"/>
      <dgm:spPr/>
      <dgm:t>
        <a:bodyPr/>
        <a:lstStyle/>
        <a:p>
          <a:pPr algn="just"/>
          <a:r>
            <a:rPr lang="pt-BR" sz="1500" b="1" dirty="0">
              <a:solidFill>
                <a:schemeClr val="accent1"/>
              </a:solidFill>
            </a:rPr>
            <a:t>Colegiado que discute e toma decisões de maior importância e sobre questões administrativas do LAGESPREVI;</a:t>
          </a:r>
        </a:p>
      </dgm:t>
    </dgm:pt>
    <dgm:pt modelId="{C2F24C3A-9B53-4C71-9CF8-6BFF358B12AC}" type="parTrans" cxnId="{6FA99586-E91C-4566-9A27-5A71052C49AF}">
      <dgm:prSet/>
      <dgm:spPr/>
      <dgm:t>
        <a:bodyPr/>
        <a:lstStyle/>
        <a:p>
          <a:endParaRPr lang="pt-BR"/>
        </a:p>
      </dgm:t>
    </dgm:pt>
    <dgm:pt modelId="{8160EC08-EB53-418F-920E-57CEB61C3A02}" type="sibTrans" cxnId="{6FA99586-E91C-4566-9A27-5A71052C49AF}">
      <dgm:prSet/>
      <dgm:spPr/>
      <dgm:t>
        <a:bodyPr/>
        <a:lstStyle/>
        <a:p>
          <a:endParaRPr lang="pt-BR"/>
        </a:p>
      </dgm:t>
    </dgm:pt>
    <dgm:pt modelId="{1CF56194-D83A-4BAA-B54D-2D1FF71031DA}">
      <dgm:prSet phldrT="[Texto]" custT="1"/>
      <dgm:spPr/>
      <dgm:t>
        <a:bodyPr/>
        <a:lstStyle/>
        <a:p>
          <a:pPr algn="just"/>
          <a:r>
            <a:rPr lang="pt-BR" sz="1500" b="1" dirty="0">
              <a:solidFill>
                <a:schemeClr val="accent1"/>
              </a:solidFill>
            </a:rPr>
            <a:t>Composto por 3 representantes indicados pelo Poder Executivo, 1 pelo Poder Legislativo e 4 representantes eleitos pelos segurados;</a:t>
          </a:r>
        </a:p>
      </dgm:t>
    </dgm:pt>
    <dgm:pt modelId="{5B361966-CB20-412F-B8AE-65E75E6F4AE5}" type="parTrans" cxnId="{981A4D77-B534-47EB-8B9B-913C2F9C6CD2}">
      <dgm:prSet/>
      <dgm:spPr/>
      <dgm:t>
        <a:bodyPr/>
        <a:lstStyle/>
        <a:p>
          <a:endParaRPr lang="pt-BR"/>
        </a:p>
      </dgm:t>
    </dgm:pt>
    <dgm:pt modelId="{C3747620-3925-4B2E-BC32-6DC2F2602B80}" type="sibTrans" cxnId="{981A4D77-B534-47EB-8B9B-913C2F9C6CD2}">
      <dgm:prSet/>
      <dgm:spPr/>
      <dgm:t>
        <a:bodyPr/>
        <a:lstStyle/>
        <a:p>
          <a:endParaRPr lang="pt-BR"/>
        </a:p>
      </dgm:t>
    </dgm:pt>
    <dgm:pt modelId="{ADE4810F-C43B-413A-9D0F-5013198E3C80}">
      <dgm:prSet phldrT="[Texto]" custT="1"/>
      <dgm:spPr/>
      <dgm:t>
        <a:bodyPr/>
        <a:lstStyle/>
        <a:p>
          <a:r>
            <a:rPr lang="pt-BR" sz="2500" b="1" dirty="0"/>
            <a:t>Conselho Fiscal</a:t>
          </a:r>
        </a:p>
      </dgm:t>
    </dgm:pt>
    <dgm:pt modelId="{80E07097-252E-4B7A-8949-292C134A8F7B}" type="parTrans" cxnId="{EBDA47C4-516B-49D4-B29D-38EAA045686F}">
      <dgm:prSet/>
      <dgm:spPr/>
      <dgm:t>
        <a:bodyPr/>
        <a:lstStyle/>
        <a:p>
          <a:endParaRPr lang="pt-BR"/>
        </a:p>
      </dgm:t>
    </dgm:pt>
    <dgm:pt modelId="{663ACB0B-9D72-4D90-BAEE-5118294646DA}" type="sibTrans" cxnId="{EBDA47C4-516B-49D4-B29D-38EAA045686F}">
      <dgm:prSet/>
      <dgm:spPr/>
      <dgm:t>
        <a:bodyPr/>
        <a:lstStyle/>
        <a:p>
          <a:endParaRPr lang="pt-BR"/>
        </a:p>
      </dgm:t>
    </dgm:pt>
    <dgm:pt modelId="{963707BC-7E2A-40D9-9627-04C195567610}">
      <dgm:prSet phldrT="[Texto]" custT="1"/>
      <dgm:spPr/>
      <dgm:t>
        <a:bodyPr/>
        <a:lstStyle/>
        <a:p>
          <a:pPr algn="just"/>
          <a:r>
            <a:rPr lang="pt-BR" sz="1500" b="1" dirty="0">
              <a:solidFill>
                <a:schemeClr val="accent1"/>
              </a:solidFill>
            </a:rPr>
            <a:t>Colegiado que fiscaliza e controla todos os atos de gestão e acompanha a execução orçamentária do LAGESPREVI;</a:t>
          </a:r>
        </a:p>
      </dgm:t>
    </dgm:pt>
    <dgm:pt modelId="{7FEA9A05-1229-4329-9D02-156D5EFEBB45}" type="parTrans" cxnId="{E20587B2-DA0C-4654-824B-38E14F6FC82D}">
      <dgm:prSet/>
      <dgm:spPr/>
      <dgm:t>
        <a:bodyPr/>
        <a:lstStyle/>
        <a:p>
          <a:endParaRPr lang="pt-BR"/>
        </a:p>
      </dgm:t>
    </dgm:pt>
    <dgm:pt modelId="{8C610B1E-83CF-4E6D-9C45-98D3C44F9E9A}" type="sibTrans" cxnId="{E20587B2-DA0C-4654-824B-38E14F6FC82D}">
      <dgm:prSet/>
      <dgm:spPr/>
      <dgm:t>
        <a:bodyPr/>
        <a:lstStyle/>
        <a:p>
          <a:endParaRPr lang="pt-BR"/>
        </a:p>
      </dgm:t>
    </dgm:pt>
    <dgm:pt modelId="{73EF3BDD-A732-477B-8911-15B56E450820}">
      <dgm:prSet phldrT="[Texto]" custT="1"/>
      <dgm:spPr/>
      <dgm:t>
        <a:bodyPr/>
        <a:lstStyle/>
        <a:p>
          <a:pPr algn="l"/>
          <a:r>
            <a:rPr lang="pt-BR" sz="1500" b="1" dirty="0">
              <a:solidFill>
                <a:schemeClr val="accent1"/>
              </a:solidFill>
            </a:rPr>
            <a:t>Reunião de periodicidade mensal;</a:t>
          </a:r>
        </a:p>
      </dgm:t>
    </dgm:pt>
    <dgm:pt modelId="{B59D2DFC-4772-4DC4-B79D-238492AB5F1B}" type="parTrans" cxnId="{41C1B8AB-FFE3-4510-A739-1B8821340A4D}">
      <dgm:prSet/>
      <dgm:spPr/>
      <dgm:t>
        <a:bodyPr/>
        <a:lstStyle/>
        <a:p>
          <a:endParaRPr lang="pt-BR"/>
        </a:p>
      </dgm:t>
    </dgm:pt>
    <dgm:pt modelId="{90DECE5C-3DFA-455A-A71B-258D448852E8}" type="sibTrans" cxnId="{41C1B8AB-FFE3-4510-A739-1B8821340A4D}">
      <dgm:prSet/>
      <dgm:spPr/>
      <dgm:t>
        <a:bodyPr/>
        <a:lstStyle/>
        <a:p>
          <a:endParaRPr lang="pt-BR"/>
        </a:p>
      </dgm:t>
    </dgm:pt>
    <dgm:pt modelId="{1F24986B-26A5-41B4-9764-1B7A290C947A}">
      <dgm:prSet phldrT="[Texto]" custT="1"/>
      <dgm:spPr/>
      <dgm:t>
        <a:bodyPr/>
        <a:lstStyle/>
        <a:p>
          <a:r>
            <a:rPr lang="pt-BR" sz="2500" b="1" dirty="0"/>
            <a:t>Comitê de Investimentos</a:t>
          </a:r>
        </a:p>
      </dgm:t>
    </dgm:pt>
    <dgm:pt modelId="{877906F6-9804-45FB-8176-90D18C600A40}" type="parTrans" cxnId="{76A85064-A84D-43A5-800A-3D8A18B70F9B}">
      <dgm:prSet/>
      <dgm:spPr/>
      <dgm:t>
        <a:bodyPr/>
        <a:lstStyle/>
        <a:p>
          <a:endParaRPr lang="pt-BR"/>
        </a:p>
      </dgm:t>
    </dgm:pt>
    <dgm:pt modelId="{34FE919F-F767-4614-A777-A50BBC6DE528}" type="sibTrans" cxnId="{76A85064-A84D-43A5-800A-3D8A18B70F9B}">
      <dgm:prSet/>
      <dgm:spPr/>
      <dgm:t>
        <a:bodyPr/>
        <a:lstStyle/>
        <a:p>
          <a:endParaRPr lang="pt-BR"/>
        </a:p>
      </dgm:t>
    </dgm:pt>
    <dgm:pt modelId="{BE9F17C2-D184-4420-9442-C31F8B6CFFD7}">
      <dgm:prSet phldrT="[Texto]" custT="1"/>
      <dgm:spPr/>
      <dgm:t>
        <a:bodyPr/>
        <a:lstStyle/>
        <a:p>
          <a:pPr algn="just"/>
          <a:r>
            <a:rPr lang="pt-BR" sz="1500" b="1" dirty="0">
              <a:solidFill>
                <a:schemeClr val="accent1"/>
              </a:solidFill>
              <a:latin typeface="+mn-lt"/>
              <a:cs typeface="Calibri" panose="020F0502020204030204" pitchFamily="34" charset="0"/>
            </a:rPr>
            <a:t>Responsável por auxiliar no processo de tomada de decisões quanto à alocação dos investimentos e por elaboração e aprovação da política de investimentos;</a:t>
          </a:r>
        </a:p>
      </dgm:t>
    </dgm:pt>
    <dgm:pt modelId="{0E00FFA0-26F9-4081-B81F-371ACF8FE536}" type="parTrans" cxnId="{E261A421-9D6A-4723-B41C-39A436D37F02}">
      <dgm:prSet/>
      <dgm:spPr/>
      <dgm:t>
        <a:bodyPr/>
        <a:lstStyle/>
        <a:p>
          <a:endParaRPr lang="pt-BR"/>
        </a:p>
      </dgm:t>
    </dgm:pt>
    <dgm:pt modelId="{61703B54-2BBF-42EF-9A41-BBADFD2D7222}" type="sibTrans" cxnId="{E261A421-9D6A-4723-B41C-39A436D37F02}">
      <dgm:prSet/>
      <dgm:spPr/>
      <dgm:t>
        <a:bodyPr/>
        <a:lstStyle/>
        <a:p>
          <a:endParaRPr lang="pt-BR"/>
        </a:p>
      </dgm:t>
    </dgm:pt>
    <dgm:pt modelId="{CCA79C8E-7604-4133-9191-657930DFA0B4}">
      <dgm:prSet phldrT="[Texto]" custT="1"/>
      <dgm:spPr/>
      <dgm:t>
        <a:bodyPr/>
        <a:lstStyle/>
        <a:p>
          <a:pPr algn="just"/>
          <a:endParaRPr lang="pt-BR" sz="1800" b="1" dirty="0"/>
        </a:p>
      </dgm:t>
    </dgm:pt>
    <dgm:pt modelId="{A6FA49BD-BF58-4155-8454-DC97115C015E}" type="parTrans" cxnId="{D441D370-C65B-4465-A76D-18D758CA3D7D}">
      <dgm:prSet/>
      <dgm:spPr/>
      <dgm:t>
        <a:bodyPr/>
        <a:lstStyle/>
        <a:p>
          <a:endParaRPr lang="pt-BR"/>
        </a:p>
      </dgm:t>
    </dgm:pt>
    <dgm:pt modelId="{E37F7471-ED70-48FA-987C-B79E8DC5A891}" type="sibTrans" cxnId="{D441D370-C65B-4465-A76D-18D758CA3D7D}">
      <dgm:prSet/>
      <dgm:spPr/>
      <dgm:t>
        <a:bodyPr/>
        <a:lstStyle/>
        <a:p>
          <a:endParaRPr lang="pt-BR"/>
        </a:p>
      </dgm:t>
    </dgm:pt>
    <dgm:pt modelId="{04A9F677-6A13-4D35-B56B-AD38D6370224}">
      <dgm:prSet phldrT="[Texto]" custT="1"/>
      <dgm:spPr/>
      <dgm:t>
        <a:bodyPr/>
        <a:lstStyle/>
        <a:p>
          <a:pPr algn="just"/>
          <a:r>
            <a:rPr lang="pt-BR" sz="1500" b="1" dirty="0">
              <a:solidFill>
                <a:schemeClr val="accent1"/>
              </a:solidFill>
            </a:rPr>
            <a:t>Reunião de periodicidade bimestral;</a:t>
          </a:r>
        </a:p>
      </dgm:t>
    </dgm:pt>
    <dgm:pt modelId="{0960F952-436A-4D51-800C-0E65D8298585}" type="parTrans" cxnId="{94A399DE-1A1E-45C9-ACA4-870089A2F26C}">
      <dgm:prSet/>
      <dgm:spPr/>
      <dgm:t>
        <a:bodyPr/>
        <a:lstStyle/>
        <a:p>
          <a:endParaRPr lang="pt-BR"/>
        </a:p>
      </dgm:t>
    </dgm:pt>
    <dgm:pt modelId="{61EACC25-F8A9-4B3C-9905-06DCC656C828}" type="sibTrans" cxnId="{94A399DE-1A1E-45C9-ACA4-870089A2F26C}">
      <dgm:prSet/>
      <dgm:spPr/>
      <dgm:t>
        <a:bodyPr/>
        <a:lstStyle/>
        <a:p>
          <a:endParaRPr lang="pt-BR"/>
        </a:p>
      </dgm:t>
    </dgm:pt>
    <dgm:pt modelId="{64E4C05E-5131-4E08-A4AC-8FE3CB645509}">
      <dgm:prSet phldrT="[Texto]" custT="1"/>
      <dgm:spPr/>
      <dgm:t>
        <a:bodyPr/>
        <a:lstStyle/>
        <a:p>
          <a:pPr algn="just"/>
          <a:r>
            <a:rPr lang="pt-BR" sz="1500" b="1" dirty="0">
              <a:solidFill>
                <a:schemeClr val="accent1"/>
              </a:solidFill>
            </a:rPr>
            <a:t>Composto por 3 membros efetivos e 2 suplentes eleitos entre os servidores municipais;</a:t>
          </a:r>
        </a:p>
      </dgm:t>
    </dgm:pt>
    <dgm:pt modelId="{FAB4F3EC-9318-40CF-90C9-F805AFEA6368}" type="parTrans" cxnId="{525F5619-F1C7-4E5B-909E-75BD74A4C090}">
      <dgm:prSet/>
      <dgm:spPr/>
      <dgm:t>
        <a:bodyPr/>
        <a:lstStyle/>
        <a:p>
          <a:endParaRPr lang="pt-BR"/>
        </a:p>
      </dgm:t>
    </dgm:pt>
    <dgm:pt modelId="{A33DD263-676D-4134-9DF9-991734334294}" type="sibTrans" cxnId="{525F5619-F1C7-4E5B-909E-75BD74A4C090}">
      <dgm:prSet/>
      <dgm:spPr/>
      <dgm:t>
        <a:bodyPr/>
        <a:lstStyle/>
        <a:p>
          <a:endParaRPr lang="pt-BR"/>
        </a:p>
      </dgm:t>
    </dgm:pt>
    <dgm:pt modelId="{B65A3390-42A9-4462-8238-13DB45A5433D}">
      <dgm:prSet phldrT="[Texto]" custT="1"/>
      <dgm:spPr/>
      <dgm:t>
        <a:bodyPr/>
        <a:lstStyle/>
        <a:p>
          <a:pPr algn="just"/>
          <a:r>
            <a:rPr lang="pt-BR" sz="1500" b="1" dirty="0">
              <a:solidFill>
                <a:schemeClr val="accent1"/>
              </a:solidFill>
              <a:latin typeface="+mn-lt"/>
              <a:cs typeface="Calibri" panose="020F0502020204030204" pitchFamily="34" charset="0"/>
            </a:rPr>
            <a:t>Composto por 2 membros do Conselho Fiscal, 3 do Conselho Administrativo, o Diretor Adm/Fin. e o Diretor de Benefícios;</a:t>
          </a:r>
        </a:p>
      </dgm:t>
    </dgm:pt>
    <dgm:pt modelId="{9DD1818E-B620-4B65-9A6F-C8B7B1C112FA}" type="parTrans" cxnId="{70C3CD99-720B-49F3-91A7-8DD4881AA954}">
      <dgm:prSet/>
      <dgm:spPr/>
      <dgm:t>
        <a:bodyPr/>
        <a:lstStyle/>
        <a:p>
          <a:endParaRPr lang="pt-BR"/>
        </a:p>
      </dgm:t>
    </dgm:pt>
    <dgm:pt modelId="{28652CB0-060F-4D8F-8DE0-26CD6B74E243}" type="sibTrans" cxnId="{70C3CD99-720B-49F3-91A7-8DD4881AA954}">
      <dgm:prSet/>
      <dgm:spPr/>
      <dgm:t>
        <a:bodyPr/>
        <a:lstStyle/>
        <a:p>
          <a:endParaRPr lang="pt-BR"/>
        </a:p>
      </dgm:t>
    </dgm:pt>
    <dgm:pt modelId="{65907AD5-7A98-49F0-AD93-EB5A42A3D6CE}">
      <dgm:prSet phldrT="[Texto]" custT="1"/>
      <dgm:spPr/>
      <dgm:t>
        <a:bodyPr/>
        <a:lstStyle/>
        <a:p>
          <a:pPr algn="just"/>
          <a:r>
            <a:rPr lang="pt-BR" sz="1500" b="1" dirty="0">
              <a:solidFill>
                <a:schemeClr val="accent1"/>
              </a:solidFill>
              <a:latin typeface="+mn-lt"/>
              <a:cs typeface="Calibri" panose="020F0502020204030204" pitchFamily="34" charset="0"/>
            </a:rPr>
            <a:t>Reunião de periodicidade mensal;</a:t>
          </a:r>
        </a:p>
      </dgm:t>
    </dgm:pt>
    <dgm:pt modelId="{07202996-85AC-483F-8565-582938252F00}" type="parTrans" cxnId="{411C38C3-E39A-4F63-B7E6-0B3E5104FFA9}">
      <dgm:prSet/>
      <dgm:spPr/>
      <dgm:t>
        <a:bodyPr/>
        <a:lstStyle/>
        <a:p>
          <a:endParaRPr lang="pt-BR"/>
        </a:p>
      </dgm:t>
    </dgm:pt>
    <dgm:pt modelId="{0945CE14-7E45-4596-9877-7C7365B6098B}" type="sibTrans" cxnId="{411C38C3-E39A-4F63-B7E6-0B3E5104FFA9}">
      <dgm:prSet/>
      <dgm:spPr/>
      <dgm:t>
        <a:bodyPr/>
        <a:lstStyle/>
        <a:p>
          <a:endParaRPr lang="pt-BR"/>
        </a:p>
      </dgm:t>
    </dgm:pt>
    <dgm:pt modelId="{1E262B7A-6DB3-4600-B072-D243846F3362}" type="pres">
      <dgm:prSet presAssocID="{09681CE8-5334-4219-BE3D-AE6B1424D29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CC6FE3E-49EC-4594-8D7C-E254F35CAE39}" type="pres">
      <dgm:prSet presAssocID="{5BB6E88E-D6B3-42EE-99A1-A3D0B7E44A19}" presName="composite" presStyleCnt="0"/>
      <dgm:spPr/>
    </dgm:pt>
    <dgm:pt modelId="{9B96DEC5-5C60-4569-8469-D5F250382D26}" type="pres">
      <dgm:prSet presAssocID="{5BB6E88E-D6B3-42EE-99A1-A3D0B7E44A1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4F74B7E-23FA-413D-93C0-5D377C474504}" type="pres">
      <dgm:prSet presAssocID="{5BB6E88E-D6B3-42EE-99A1-A3D0B7E44A19}" presName="desTx" presStyleLbl="alignAccFollowNode1" presStyleIdx="0" presStyleCnt="3" custScaleY="97257" custLinFactNeighborX="-263" custLinFactNeighborY="-89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0B5E5CB-7771-46D0-A607-B511DF5EA3B0}" type="pres">
      <dgm:prSet presAssocID="{F98190A0-E09A-4586-9A5A-05BC720D5F29}" presName="space" presStyleCnt="0"/>
      <dgm:spPr/>
    </dgm:pt>
    <dgm:pt modelId="{98414771-0E10-4138-AF9C-803B80B078DB}" type="pres">
      <dgm:prSet presAssocID="{ADE4810F-C43B-413A-9D0F-5013198E3C80}" presName="composite" presStyleCnt="0"/>
      <dgm:spPr/>
    </dgm:pt>
    <dgm:pt modelId="{015D1BDF-7DB5-4B9C-AAA4-B31D15F87D36}" type="pres">
      <dgm:prSet presAssocID="{ADE4810F-C43B-413A-9D0F-5013198E3C8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9AF9336-54E5-421E-A51D-CCC141F61583}" type="pres">
      <dgm:prSet presAssocID="{ADE4810F-C43B-413A-9D0F-5013198E3C80}" presName="desTx" presStyleLbl="alignAccFollowNode1" presStyleIdx="1" presStyleCnt="3" custScaleX="99811" custScaleY="98956" custLinFactNeighborX="626" custLinFactNeighborY="-6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4DACD95-49B0-4D02-B958-04D9EB8462E0}" type="pres">
      <dgm:prSet presAssocID="{663ACB0B-9D72-4D90-BAEE-5118294646DA}" presName="space" presStyleCnt="0"/>
      <dgm:spPr/>
    </dgm:pt>
    <dgm:pt modelId="{B5B333D1-CFD5-4E9E-9EB1-AED35E2F60AE}" type="pres">
      <dgm:prSet presAssocID="{1F24986B-26A5-41B4-9764-1B7A290C947A}" presName="composite" presStyleCnt="0"/>
      <dgm:spPr/>
    </dgm:pt>
    <dgm:pt modelId="{9B7D93CC-D1F5-4A02-8850-34294A22DAE3}" type="pres">
      <dgm:prSet presAssocID="{1F24986B-26A5-41B4-9764-1B7A290C947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FB78CB1-9B1B-4D68-8DCA-5B2ADE3B2F0C}" type="pres">
      <dgm:prSet presAssocID="{1F24986B-26A5-41B4-9764-1B7A290C947A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19D3119-B80E-45EB-8EC0-13CA8613D35A}" type="presOf" srcId="{65907AD5-7A98-49F0-AD93-EB5A42A3D6CE}" destId="{BFB78CB1-9B1B-4D68-8DCA-5B2ADE3B2F0C}" srcOrd="0" destOrd="2" presId="urn:microsoft.com/office/officeart/2005/8/layout/hList1"/>
    <dgm:cxn modelId="{E261A421-9D6A-4723-B41C-39A436D37F02}" srcId="{1F24986B-26A5-41B4-9764-1B7A290C947A}" destId="{BE9F17C2-D184-4420-9442-C31F8B6CFFD7}" srcOrd="0" destOrd="0" parTransId="{0E00FFA0-26F9-4081-B81F-371ACF8FE536}" sibTransId="{61703B54-2BBF-42EF-9A41-BBADFD2D7222}"/>
    <dgm:cxn modelId="{C56A7AF0-B07C-4BCD-8066-0F5E71900DDC}" type="presOf" srcId="{04A9F677-6A13-4D35-B56B-AD38D6370224}" destId="{34F74B7E-23FA-413D-93C0-5D377C474504}" srcOrd="0" destOrd="2" presId="urn:microsoft.com/office/officeart/2005/8/layout/hList1"/>
    <dgm:cxn modelId="{525F5619-F1C7-4E5B-909E-75BD74A4C090}" srcId="{ADE4810F-C43B-413A-9D0F-5013198E3C80}" destId="{64E4C05E-5131-4E08-A4AC-8FE3CB645509}" srcOrd="1" destOrd="0" parTransId="{FAB4F3EC-9318-40CF-90C9-F805AFEA6368}" sibTransId="{A33DD263-676D-4134-9DF9-991734334294}"/>
    <dgm:cxn modelId="{86F4C46E-0E47-4EAF-9D2A-A5F7C3AADD48}" type="presOf" srcId="{BE9F17C2-D184-4420-9442-C31F8B6CFFD7}" destId="{BFB78CB1-9B1B-4D68-8DCA-5B2ADE3B2F0C}" srcOrd="0" destOrd="0" presId="urn:microsoft.com/office/officeart/2005/8/layout/hList1"/>
    <dgm:cxn modelId="{7E6524D5-B0F3-4E8C-8A6E-21FF81B281C3}" type="presOf" srcId="{64E4C05E-5131-4E08-A4AC-8FE3CB645509}" destId="{99AF9336-54E5-421E-A51D-CCC141F61583}" srcOrd="0" destOrd="1" presId="urn:microsoft.com/office/officeart/2005/8/layout/hList1"/>
    <dgm:cxn modelId="{6FA99586-E91C-4566-9A27-5A71052C49AF}" srcId="{5BB6E88E-D6B3-42EE-99A1-A3D0B7E44A19}" destId="{1D275DA1-341A-46E1-981D-BD4667BDFF56}" srcOrd="0" destOrd="0" parTransId="{C2F24C3A-9B53-4C71-9CF8-6BFF358B12AC}" sibTransId="{8160EC08-EB53-418F-920E-57CEB61C3A02}"/>
    <dgm:cxn modelId="{E20587B2-DA0C-4654-824B-38E14F6FC82D}" srcId="{ADE4810F-C43B-413A-9D0F-5013198E3C80}" destId="{963707BC-7E2A-40D9-9627-04C195567610}" srcOrd="0" destOrd="0" parTransId="{7FEA9A05-1229-4329-9D02-156D5EFEBB45}" sibTransId="{8C610B1E-83CF-4E6D-9C45-98D3C44F9E9A}"/>
    <dgm:cxn modelId="{76A85064-A84D-43A5-800A-3D8A18B70F9B}" srcId="{09681CE8-5334-4219-BE3D-AE6B1424D295}" destId="{1F24986B-26A5-41B4-9764-1B7A290C947A}" srcOrd="2" destOrd="0" parTransId="{877906F6-9804-45FB-8176-90D18C600A40}" sibTransId="{34FE919F-F767-4614-A777-A50BBC6DE528}"/>
    <dgm:cxn modelId="{41C1B8AB-FFE3-4510-A739-1B8821340A4D}" srcId="{ADE4810F-C43B-413A-9D0F-5013198E3C80}" destId="{73EF3BDD-A732-477B-8911-15B56E450820}" srcOrd="2" destOrd="0" parTransId="{B59D2DFC-4772-4DC4-B79D-238492AB5F1B}" sibTransId="{90DECE5C-3DFA-455A-A71B-258D448852E8}"/>
    <dgm:cxn modelId="{C4DD39D1-78DE-4F0C-8157-81F14448B9DB}" type="presOf" srcId="{B65A3390-42A9-4462-8238-13DB45A5433D}" destId="{BFB78CB1-9B1B-4D68-8DCA-5B2ADE3B2F0C}" srcOrd="0" destOrd="1" presId="urn:microsoft.com/office/officeart/2005/8/layout/hList1"/>
    <dgm:cxn modelId="{981A4D77-B534-47EB-8B9B-913C2F9C6CD2}" srcId="{5BB6E88E-D6B3-42EE-99A1-A3D0B7E44A19}" destId="{1CF56194-D83A-4BAA-B54D-2D1FF71031DA}" srcOrd="1" destOrd="0" parTransId="{5B361966-CB20-412F-B8AE-65E75E6F4AE5}" sibTransId="{C3747620-3925-4B2E-BC32-6DC2F2602B80}"/>
    <dgm:cxn modelId="{70C3CD99-720B-49F3-91A7-8DD4881AA954}" srcId="{1F24986B-26A5-41B4-9764-1B7A290C947A}" destId="{B65A3390-42A9-4462-8238-13DB45A5433D}" srcOrd="1" destOrd="0" parTransId="{9DD1818E-B620-4B65-9A6F-C8B7B1C112FA}" sibTransId="{28652CB0-060F-4D8F-8DE0-26CD6B74E243}"/>
    <dgm:cxn modelId="{D441D370-C65B-4465-A76D-18D758CA3D7D}" srcId="{5BB6E88E-D6B3-42EE-99A1-A3D0B7E44A19}" destId="{CCA79C8E-7604-4133-9191-657930DFA0B4}" srcOrd="3" destOrd="0" parTransId="{A6FA49BD-BF58-4155-8454-DC97115C015E}" sibTransId="{E37F7471-ED70-48FA-987C-B79E8DC5A891}"/>
    <dgm:cxn modelId="{411C38C3-E39A-4F63-B7E6-0B3E5104FFA9}" srcId="{1F24986B-26A5-41B4-9764-1B7A290C947A}" destId="{65907AD5-7A98-49F0-AD93-EB5A42A3D6CE}" srcOrd="2" destOrd="0" parTransId="{07202996-85AC-483F-8565-582938252F00}" sibTransId="{0945CE14-7E45-4596-9877-7C7365B6098B}"/>
    <dgm:cxn modelId="{23BC4F8A-F81F-40DE-95CD-4499C1FE59B0}" type="presOf" srcId="{09681CE8-5334-4219-BE3D-AE6B1424D295}" destId="{1E262B7A-6DB3-4600-B072-D243846F3362}" srcOrd="0" destOrd="0" presId="urn:microsoft.com/office/officeart/2005/8/layout/hList1"/>
    <dgm:cxn modelId="{0A9CFAEC-7A8A-47C9-96DC-05E0ED220864}" type="presOf" srcId="{1CF56194-D83A-4BAA-B54D-2D1FF71031DA}" destId="{34F74B7E-23FA-413D-93C0-5D377C474504}" srcOrd="0" destOrd="1" presId="urn:microsoft.com/office/officeart/2005/8/layout/hList1"/>
    <dgm:cxn modelId="{074A6B01-8B28-4206-A3B5-6AFA91C7D315}" srcId="{09681CE8-5334-4219-BE3D-AE6B1424D295}" destId="{5BB6E88E-D6B3-42EE-99A1-A3D0B7E44A19}" srcOrd="0" destOrd="0" parTransId="{83E468BF-6C50-4E61-A5A5-1DD58F61F275}" sibTransId="{F98190A0-E09A-4586-9A5A-05BC720D5F29}"/>
    <dgm:cxn modelId="{85A3ED62-590C-4A13-A1A5-920E17559CFC}" type="presOf" srcId="{73EF3BDD-A732-477B-8911-15B56E450820}" destId="{99AF9336-54E5-421E-A51D-CCC141F61583}" srcOrd="0" destOrd="2" presId="urn:microsoft.com/office/officeart/2005/8/layout/hList1"/>
    <dgm:cxn modelId="{94A399DE-1A1E-45C9-ACA4-870089A2F26C}" srcId="{5BB6E88E-D6B3-42EE-99A1-A3D0B7E44A19}" destId="{04A9F677-6A13-4D35-B56B-AD38D6370224}" srcOrd="2" destOrd="0" parTransId="{0960F952-436A-4D51-800C-0E65D8298585}" sibTransId="{61EACC25-F8A9-4B3C-9905-06DCC656C828}"/>
    <dgm:cxn modelId="{8C617D6E-5AC0-43DC-AB86-EDEB60A66630}" type="presOf" srcId="{1D275DA1-341A-46E1-981D-BD4667BDFF56}" destId="{34F74B7E-23FA-413D-93C0-5D377C474504}" srcOrd="0" destOrd="0" presId="urn:microsoft.com/office/officeart/2005/8/layout/hList1"/>
    <dgm:cxn modelId="{993E09FE-7E5F-4800-8C9A-BCD696226960}" type="presOf" srcId="{963707BC-7E2A-40D9-9627-04C195567610}" destId="{99AF9336-54E5-421E-A51D-CCC141F61583}" srcOrd="0" destOrd="0" presId="urn:microsoft.com/office/officeart/2005/8/layout/hList1"/>
    <dgm:cxn modelId="{F0EAC4A4-B02E-4C43-9957-5A17359263EF}" type="presOf" srcId="{ADE4810F-C43B-413A-9D0F-5013198E3C80}" destId="{015D1BDF-7DB5-4B9C-AAA4-B31D15F87D36}" srcOrd="0" destOrd="0" presId="urn:microsoft.com/office/officeart/2005/8/layout/hList1"/>
    <dgm:cxn modelId="{EBDA47C4-516B-49D4-B29D-38EAA045686F}" srcId="{09681CE8-5334-4219-BE3D-AE6B1424D295}" destId="{ADE4810F-C43B-413A-9D0F-5013198E3C80}" srcOrd="1" destOrd="0" parTransId="{80E07097-252E-4B7A-8949-292C134A8F7B}" sibTransId="{663ACB0B-9D72-4D90-BAEE-5118294646DA}"/>
    <dgm:cxn modelId="{781AC121-F056-4F3B-9E4F-C08F1664B22C}" type="presOf" srcId="{5BB6E88E-D6B3-42EE-99A1-A3D0B7E44A19}" destId="{9B96DEC5-5C60-4569-8469-D5F250382D26}" srcOrd="0" destOrd="0" presId="urn:microsoft.com/office/officeart/2005/8/layout/hList1"/>
    <dgm:cxn modelId="{EADF7C95-A5C8-4485-B301-4F5416B6103E}" type="presOf" srcId="{1F24986B-26A5-41B4-9764-1B7A290C947A}" destId="{9B7D93CC-D1F5-4A02-8850-34294A22DAE3}" srcOrd="0" destOrd="0" presId="urn:microsoft.com/office/officeart/2005/8/layout/hList1"/>
    <dgm:cxn modelId="{89C449C6-6835-4891-9B83-82F9D1EC0CA8}" type="presOf" srcId="{CCA79C8E-7604-4133-9191-657930DFA0B4}" destId="{34F74B7E-23FA-413D-93C0-5D377C474504}" srcOrd="0" destOrd="3" presId="urn:microsoft.com/office/officeart/2005/8/layout/hList1"/>
    <dgm:cxn modelId="{2DAC1733-0348-4D30-8165-265B983274E9}" type="presParOf" srcId="{1E262B7A-6DB3-4600-B072-D243846F3362}" destId="{CCC6FE3E-49EC-4594-8D7C-E254F35CAE39}" srcOrd="0" destOrd="0" presId="urn:microsoft.com/office/officeart/2005/8/layout/hList1"/>
    <dgm:cxn modelId="{0BF66B23-9400-4198-9CF8-E206C56B6EB9}" type="presParOf" srcId="{CCC6FE3E-49EC-4594-8D7C-E254F35CAE39}" destId="{9B96DEC5-5C60-4569-8469-D5F250382D26}" srcOrd="0" destOrd="0" presId="urn:microsoft.com/office/officeart/2005/8/layout/hList1"/>
    <dgm:cxn modelId="{3F6C4244-B72F-41C2-AC7B-89FD4DC04CC5}" type="presParOf" srcId="{CCC6FE3E-49EC-4594-8D7C-E254F35CAE39}" destId="{34F74B7E-23FA-413D-93C0-5D377C474504}" srcOrd="1" destOrd="0" presId="urn:microsoft.com/office/officeart/2005/8/layout/hList1"/>
    <dgm:cxn modelId="{54191C11-184A-462E-9CCE-EDED0ECDA0F0}" type="presParOf" srcId="{1E262B7A-6DB3-4600-B072-D243846F3362}" destId="{F0B5E5CB-7771-46D0-A607-B511DF5EA3B0}" srcOrd="1" destOrd="0" presId="urn:microsoft.com/office/officeart/2005/8/layout/hList1"/>
    <dgm:cxn modelId="{B1A3B45D-ADE1-4DCB-AEAA-052D40F98D95}" type="presParOf" srcId="{1E262B7A-6DB3-4600-B072-D243846F3362}" destId="{98414771-0E10-4138-AF9C-803B80B078DB}" srcOrd="2" destOrd="0" presId="urn:microsoft.com/office/officeart/2005/8/layout/hList1"/>
    <dgm:cxn modelId="{D509A4A7-3F0C-47E9-810D-34FB443D2D6D}" type="presParOf" srcId="{98414771-0E10-4138-AF9C-803B80B078DB}" destId="{015D1BDF-7DB5-4B9C-AAA4-B31D15F87D36}" srcOrd="0" destOrd="0" presId="urn:microsoft.com/office/officeart/2005/8/layout/hList1"/>
    <dgm:cxn modelId="{E2460BF3-ED9D-4D08-AC1E-847995444CF4}" type="presParOf" srcId="{98414771-0E10-4138-AF9C-803B80B078DB}" destId="{99AF9336-54E5-421E-A51D-CCC141F61583}" srcOrd="1" destOrd="0" presId="urn:microsoft.com/office/officeart/2005/8/layout/hList1"/>
    <dgm:cxn modelId="{8D6E3255-AA29-498C-B6D1-B3CF0672BBE6}" type="presParOf" srcId="{1E262B7A-6DB3-4600-B072-D243846F3362}" destId="{B4DACD95-49B0-4D02-B958-04D9EB8462E0}" srcOrd="3" destOrd="0" presId="urn:microsoft.com/office/officeart/2005/8/layout/hList1"/>
    <dgm:cxn modelId="{5F525855-3C19-4216-B2E8-25D758EDD65B}" type="presParOf" srcId="{1E262B7A-6DB3-4600-B072-D243846F3362}" destId="{B5B333D1-CFD5-4E9E-9EB1-AED35E2F60AE}" srcOrd="4" destOrd="0" presId="urn:microsoft.com/office/officeart/2005/8/layout/hList1"/>
    <dgm:cxn modelId="{40A6CAAF-297F-4BBE-8F49-B25456685613}" type="presParOf" srcId="{B5B333D1-CFD5-4E9E-9EB1-AED35E2F60AE}" destId="{9B7D93CC-D1F5-4A02-8850-34294A22DAE3}" srcOrd="0" destOrd="0" presId="urn:microsoft.com/office/officeart/2005/8/layout/hList1"/>
    <dgm:cxn modelId="{E9B5CEFC-F918-427B-B9FE-947ADEDDC2F3}" type="presParOf" srcId="{B5B333D1-CFD5-4E9E-9EB1-AED35E2F60AE}" destId="{BFB78CB1-9B1B-4D68-8DCA-5B2ADE3B2F0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EF4867-2137-4A2D-A6D9-DEAC55096C90}" type="doc">
      <dgm:prSet loTypeId="urn:microsoft.com/office/officeart/2005/8/layout/list1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pt-BR"/>
        </a:p>
      </dgm:t>
    </dgm:pt>
    <dgm:pt modelId="{3C8778A3-FA23-402B-A1F1-AD80C7954C33}">
      <dgm:prSet phldrT="[Texto]" custT="1"/>
      <dgm:spPr/>
      <dgm:t>
        <a:bodyPr/>
        <a:lstStyle/>
        <a:p>
          <a:r>
            <a:rPr lang="pt-BR" sz="1600" dirty="0"/>
            <a:t>BC </a:t>
          </a:r>
          <a:r>
            <a:rPr lang="pt-BR" sz="1600" dirty="0">
              <a:solidFill>
                <a:srgbClr val="C00000"/>
              </a:solidFill>
            </a:rPr>
            <a:t>acelerou ritmo do ciclo de alta </a:t>
          </a:r>
          <a:r>
            <a:rPr lang="pt-BR" sz="1600" dirty="0"/>
            <a:t>da Selic ao longo do ano;</a:t>
          </a:r>
        </a:p>
      </dgm:t>
    </dgm:pt>
    <dgm:pt modelId="{6F58D2F9-F855-4595-94A8-DD543F2CF2BE}" type="parTrans" cxnId="{76727DB5-3BE9-4D81-BBD6-0492C4AE456B}">
      <dgm:prSet/>
      <dgm:spPr/>
      <dgm:t>
        <a:bodyPr/>
        <a:lstStyle/>
        <a:p>
          <a:endParaRPr lang="pt-BR" sz="1600"/>
        </a:p>
      </dgm:t>
    </dgm:pt>
    <dgm:pt modelId="{CDE40926-2810-4391-B0A7-3AB72C3EC228}" type="sibTrans" cxnId="{76727DB5-3BE9-4D81-BBD6-0492C4AE456B}">
      <dgm:prSet/>
      <dgm:spPr/>
      <dgm:t>
        <a:bodyPr/>
        <a:lstStyle/>
        <a:p>
          <a:endParaRPr lang="pt-BR" sz="1600"/>
        </a:p>
      </dgm:t>
    </dgm:pt>
    <dgm:pt modelId="{D8E1573D-EECD-4DFB-A4F9-8EB421DA1779}">
      <dgm:prSet phldrT="[Texto]" custT="1"/>
      <dgm:spPr/>
      <dgm:t>
        <a:bodyPr/>
        <a:lstStyle/>
        <a:p>
          <a:r>
            <a:rPr lang="pt-BR" sz="1600" dirty="0"/>
            <a:t>Economia brasileira </a:t>
          </a:r>
          <a:r>
            <a:rPr lang="pt-BR" sz="1600" dirty="0">
              <a:solidFill>
                <a:srgbClr val="077674"/>
              </a:solidFill>
            </a:rPr>
            <a:t>se recuperou totalmente </a:t>
          </a:r>
          <a:r>
            <a:rPr lang="pt-BR" sz="1600" dirty="0"/>
            <a:t>das quedas de 2020 no ano;</a:t>
          </a:r>
        </a:p>
      </dgm:t>
    </dgm:pt>
    <dgm:pt modelId="{CA9D62DD-7C2D-4F77-AE1B-D259C68FAF8B}" type="parTrans" cxnId="{460E2FDD-EBE3-4263-89F0-FB4D188E9D15}">
      <dgm:prSet/>
      <dgm:spPr/>
      <dgm:t>
        <a:bodyPr/>
        <a:lstStyle/>
        <a:p>
          <a:endParaRPr lang="pt-BR" sz="1600"/>
        </a:p>
      </dgm:t>
    </dgm:pt>
    <dgm:pt modelId="{5073FE8A-9FA8-4BE8-BF8E-E419364AE9C0}" type="sibTrans" cxnId="{460E2FDD-EBE3-4263-89F0-FB4D188E9D15}">
      <dgm:prSet/>
      <dgm:spPr/>
      <dgm:t>
        <a:bodyPr/>
        <a:lstStyle/>
        <a:p>
          <a:endParaRPr lang="pt-BR" sz="1600"/>
        </a:p>
      </dgm:t>
    </dgm:pt>
    <dgm:pt modelId="{410F5EA7-8ED1-456C-99C4-619578446F2D}">
      <dgm:prSet custT="1"/>
      <dgm:spPr/>
      <dgm:t>
        <a:bodyPr/>
        <a:lstStyle/>
        <a:p>
          <a:r>
            <a:rPr lang="pt-BR" sz="1600" dirty="0"/>
            <a:t>Com ameaça da inflação, BC </a:t>
          </a:r>
          <a:r>
            <a:rPr lang="pt-BR" sz="1600" dirty="0">
              <a:solidFill>
                <a:srgbClr val="C00000"/>
              </a:solidFill>
            </a:rPr>
            <a:t>começou a subir juros </a:t>
          </a:r>
          <a:r>
            <a:rPr lang="pt-BR" sz="1600" dirty="0"/>
            <a:t>já no primeiro trimestre;</a:t>
          </a:r>
        </a:p>
      </dgm:t>
    </dgm:pt>
    <dgm:pt modelId="{6B9065B1-2E18-41E8-8C74-7EA5A892EF09}" type="parTrans" cxnId="{DCB01A3F-BEF7-4AD3-814E-5F2A1E762F4D}">
      <dgm:prSet/>
      <dgm:spPr/>
      <dgm:t>
        <a:bodyPr/>
        <a:lstStyle/>
        <a:p>
          <a:endParaRPr lang="pt-BR" sz="1600"/>
        </a:p>
      </dgm:t>
    </dgm:pt>
    <dgm:pt modelId="{0D66B506-3EAF-4D6D-8E2D-C175FBD65D25}" type="sibTrans" cxnId="{DCB01A3F-BEF7-4AD3-814E-5F2A1E762F4D}">
      <dgm:prSet/>
      <dgm:spPr/>
      <dgm:t>
        <a:bodyPr/>
        <a:lstStyle/>
        <a:p>
          <a:endParaRPr lang="pt-BR" sz="1600"/>
        </a:p>
      </dgm:t>
    </dgm:pt>
    <dgm:pt modelId="{06F121A2-BE79-437E-86DA-3F80E0248A45}">
      <dgm:prSet custT="1"/>
      <dgm:spPr/>
      <dgm:t>
        <a:bodyPr/>
        <a:lstStyle/>
        <a:p>
          <a:r>
            <a:rPr lang="pt-BR" sz="1600" dirty="0">
              <a:solidFill>
                <a:srgbClr val="C00000"/>
              </a:solidFill>
            </a:rPr>
            <a:t>Inflação continuou acelerando </a:t>
          </a:r>
          <a:r>
            <a:rPr lang="pt-BR" sz="1600" dirty="0"/>
            <a:t>ao longo de todo o período;</a:t>
          </a:r>
        </a:p>
      </dgm:t>
    </dgm:pt>
    <dgm:pt modelId="{083C61CF-628B-4C0A-AAAE-CA7FEFDEBC4E}" type="parTrans" cxnId="{39754F4B-071D-4640-B078-0140F2C53BA5}">
      <dgm:prSet/>
      <dgm:spPr/>
      <dgm:t>
        <a:bodyPr/>
        <a:lstStyle/>
        <a:p>
          <a:endParaRPr lang="pt-BR" sz="1600"/>
        </a:p>
      </dgm:t>
    </dgm:pt>
    <dgm:pt modelId="{CA709C2F-01F5-4990-997A-2EB744F17441}" type="sibTrans" cxnId="{39754F4B-071D-4640-B078-0140F2C53BA5}">
      <dgm:prSet/>
      <dgm:spPr/>
      <dgm:t>
        <a:bodyPr/>
        <a:lstStyle/>
        <a:p>
          <a:endParaRPr lang="pt-BR" sz="1600"/>
        </a:p>
      </dgm:t>
    </dgm:pt>
    <dgm:pt modelId="{F389F834-6D75-497A-B6C9-B5DA69F1A2A3}">
      <dgm:prSet phldrT="[Texto]" custT="1"/>
      <dgm:spPr/>
      <dgm:t>
        <a:bodyPr/>
        <a:lstStyle/>
        <a:p>
          <a:r>
            <a:rPr lang="pt-BR" sz="1600" dirty="0"/>
            <a:t>2021 terminou com </a:t>
          </a:r>
          <a:r>
            <a:rPr lang="pt-BR" sz="1600" dirty="0">
              <a:solidFill>
                <a:srgbClr val="C00000"/>
              </a:solidFill>
            </a:rPr>
            <a:t>elevada incerteza </a:t>
          </a:r>
          <a:r>
            <a:rPr lang="pt-BR" sz="1600" dirty="0"/>
            <a:t>sobre o fim do ciclo de alta da Selic.</a:t>
          </a:r>
        </a:p>
      </dgm:t>
    </dgm:pt>
    <dgm:pt modelId="{F6BBCA9E-F860-46A4-BFEA-318A58A0124D}" type="parTrans" cxnId="{79928FCD-0B76-4186-8319-A7C4E89F2291}">
      <dgm:prSet/>
      <dgm:spPr/>
      <dgm:t>
        <a:bodyPr/>
        <a:lstStyle/>
        <a:p>
          <a:endParaRPr lang="pt-BR"/>
        </a:p>
      </dgm:t>
    </dgm:pt>
    <dgm:pt modelId="{D92C10EA-8A5B-4A05-B0E3-C25128597ADD}" type="sibTrans" cxnId="{79928FCD-0B76-4186-8319-A7C4E89F2291}">
      <dgm:prSet/>
      <dgm:spPr/>
      <dgm:t>
        <a:bodyPr/>
        <a:lstStyle/>
        <a:p>
          <a:endParaRPr lang="pt-BR"/>
        </a:p>
      </dgm:t>
    </dgm:pt>
    <dgm:pt modelId="{9E8CB497-62E4-45B6-BD78-4B19BD3CE3C6}">
      <dgm:prSet custT="1"/>
      <dgm:spPr/>
      <dgm:t>
        <a:bodyPr/>
        <a:lstStyle/>
        <a:p>
          <a:r>
            <a:rPr lang="pt-BR" sz="1600" dirty="0"/>
            <a:t>Ao final do ano, mudança em regras fiscais </a:t>
          </a:r>
          <a:r>
            <a:rPr lang="pt-BR" sz="1600" dirty="0">
              <a:solidFill>
                <a:srgbClr val="C00000"/>
              </a:solidFill>
            </a:rPr>
            <a:t>aumentaram o risco fiscal</a:t>
          </a:r>
          <a:r>
            <a:rPr lang="pt-BR" sz="1600" dirty="0"/>
            <a:t>;</a:t>
          </a:r>
        </a:p>
      </dgm:t>
    </dgm:pt>
    <dgm:pt modelId="{3E32CB4A-9E90-482E-B722-671330F982FA}" type="parTrans" cxnId="{9FA6954D-6AF7-42DB-97BC-EE1C60DD1A53}">
      <dgm:prSet/>
      <dgm:spPr/>
      <dgm:t>
        <a:bodyPr/>
        <a:lstStyle/>
        <a:p>
          <a:endParaRPr lang="pt-BR"/>
        </a:p>
      </dgm:t>
    </dgm:pt>
    <dgm:pt modelId="{CF430868-DF3D-4526-AE6B-11F25B9F4ACE}" type="sibTrans" cxnId="{9FA6954D-6AF7-42DB-97BC-EE1C60DD1A53}">
      <dgm:prSet/>
      <dgm:spPr/>
      <dgm:t>
        <a:bodyPr/>
        <a:lstStyle/>
        <a:p>
          <a:endParaRPr lang="pt-BR"/>
        </a:p>
      </dgm:t>
    </dgm:pt>
    <dgm:pt modelId="{22029BB6-33C1-4DB2-B17A-A6CEAFC25E26}" type="pres">
      <dgm:prSet presAssocID="{0CEF4867-2137-4A2D-A6D9-DEAC55096C9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2D0D233-25AA-4BC6-B71A-A8090CD2AA07}" type="pres">
      <dgm:prSet presAssocID="{410F5EA7-8ED1-456C-99C4-619578446F2D}" presName="parentLin" presStyleCnt="0"/>
      <dgm:spPr/>
    </dgm:pt>
    <dgm:pt modelId="{71A6C356-A237-415A-BED2-51D61DBA7FB4}" type="pres">
      <dgm:prSet presAssocID="{410F5EA7-8ED1-456C-99C4-619578446F2D}" presName="parentLeftMargin" presStyleLbl="node1" presStyleIdx="0" presStyleCnt="6"/>
      <dgm:spPr/>
      <dgm:t>
        <a:bodyPr/>
        <a:lstStyle/>
        <a:p>
          <a:endParaRPr lang="pt-BR"/>
        </a:p>
      </dgm:t>
    </dgm:pt>
    <dgm:pt modelId="{21C29D15-40FA-41BF-B735-CAC644926722}" type="pres">
      <dgm:prSet presAssocID="{410F5EA7-8ED1-456C-99C4-619578446F2D}" presName="parentText" presStyleLbl="node1" presStyleIdx="0" presStyleCnt="6" custScaleX="105981" custLinFactNeighborX="-4204" custLinFactNeighborY="-508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53B9F5B-4C10-412D-B8BD-68A55D117D69}" type="pres">
      <dgm:prSet presAssocID="{410F5EA7-8ED1-456C-99C4-619578446F2D}" presName="negativeSpace" presStyleCnt="0"/>
      <dgm:spPr/>
    </dgm:pt>
    <dgm:pt modelId="{148AA169-180B-4ECB-BD4C-FA392B4CB8A0}" type="pres">
      <dgm:prSet presAssocID="{410F5EA7-8ED1-456C-99C4-619578446F2D}" presName="childText" presStyleLbl="conFgAcc1" presStyleIdx="0" presStyleCnt="6">
        <dgm:presLayoutVars>
          <dgm:bulletEnabled val="1"/>
        </dgm:presLayoutVars>
      </dgm:prSet>
      <dgm:spPr/>
    </dgm:pt>
    <dgm:pt modelId="{F85528E7-EB42-4752-963B-4024311EEC65}" type="pres">
      <dgm:prSet presAssocID="{0D66B506-3EAF-4D6D-8E2D-C175FBD65D25}" presName="spaceBetweenRectangles" presStyleCnt="0"/>
      <dgm:spPr/>
    </dgm:pt>
    <dgm:pt modelId="{C972C9B6-9778-4460-A052-C0CAACDEE68A}" type="pres">
      <dgm:prSet presAssocID="{06F121A2-BE79-437E-86DA-3F80E0248A45}" presName="parentLin" presStyleCnt="0"/>
      <dgm:spPr/>
    </dgm:pt>
    <dgm:pt modelId="{46BF3BD6-4B27-4F1E-9573-F7ACCAF01B4E}" type="pres">
      <dgm:prSet presAssocID="{06F121A2-BE79-437E-86DA-3F80E0248A45}" presName="parentLeftMargin" presStyleLbl="node1" presStyleIdx="0" presStyleCnt="6"/>
      <dgm:spPr/>
      <dgm:t>
        <a:bodyPr/>
        <a:lstStyle/>
        <a:p>
          <a:endParaRPr lang="pt-BR"/>
        </a:p>
      </dgm:t>
    </dgm:pt>
    <dgm:pt modelId="{9BEE7838-D649-4EB4-992A-839942F551CE}" type="pres">
      <dgm:prSet presAssocID="{06F121A2-BE79-437E-86DA-3F80E0248A45}" presName="parentText" presStyleLbl="node1" presStyleIdx="1" presStyleCnt="6" custScaleX="105981" custLinFactNeighborY="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D62ABCA-5AD0-4F79-827F-6A526D9E7F0E}" type="pres">
      <dgm:prSet presAssocID="{06F121A2-BE79-437E-86DA-3F80E0248A45}" presName="negativeSpace" presStyleCnt="0"/>
      <dgm:spPr/>
    </dgm:pt>
    <dgm:pt modelId="{AA6D63F7-B559-412C-BFDB-214924E8E6DB}" type="pres">
      <dgm:prSet presAssocID="{06F121A2-BE79-437E-86DA-3F80E0248A45}" presName="childText" presStyleLbl="conFgAcc1" presStyleIdx="1" presStyleCnt="6">
        <dgm:presLayoutVars>
          <dgm:bulletEnabled val="1"/>
        </dgm:presLayoutVars>
      </dgm:prSet>
      <dgm:spPr/>
    </dgm:pt>
    <dgm:pt modelId="{5FAF4765-19F5-43D0-97FA-18C22C92A3D4}" type="pres">
      <dgm:prSet presAssocID="{CA709C2F-01F5-4990-997A-2EB744F17441}" presName="spaceBetweenRectangles" presStyleCnt="0"/>
      <dgm:spPr/>
    </dgm:pt>
    <dgm:pt modelId="{401B5B32-DAC7-47E7-80E1-8D068ABC0C68}" type="pres">
      <dgm:prSet presAssocID="{3C8778A3-FA23-402B-A1F1-AD80C7954C33}" presName="parentLin" presStyleCnt="0"/>
      <dgm:spPr/>
    </dgm:pt>
    <dgm:pt modelId="{4FEF3BA8-3E83-4B99-9206-4A3FB0980B8C}" type="pres">
      <dgm:prSet presAssocID="{3C8778A3-FA23-402B-A1F1-AD80C7954C33}" presName="parentLeftMargin" presStyleLbl="node1" presStyleIdx="1" presStyleCnt="6"/>
      <dgm:spPr/>
      <dgm:t>
        <a:bodyPr/>
        <a:lstStyle/>
        <a:p>
          <a:endParaRPr lang="pt-BR"/>
        </a:p>
      </dgm:t>
    </dgm:pt>
    <dgm:pt modelId="{B1E24B17-8248-4905-92F5-780504AF40D7}" type="pres">
      <dgm:prSet presAssocID="{3C8778A3-FA23-402B-A1F1-AD80C7954C33}" presName="parentText" presStyleLbl="node1" presStyleIdx="2" presStyleCnt="6" custScaleX="10598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1A70FC5-F651-4F2A-AFA2-2BC34FCA75B6}" type="pres">
      <dgm:prSet presAssocID="{3C8778A3-FA23-402B-A1F1-AD80C7954C33}" presName="negativeSpace" presStyleCnt="0"/>
      <dgm:spPr/>
    </dgm:pt>
    <dgm:pt modelId="{52892F21-BF90-49D5-A450-7D59A08F4936}" type="pres">
      <dgm:prSet presAssocID="{3C8778A3-FA23-402B-A1F1-AD80C7954C33}" presName="childText" presStyleLbl="conFgAcc1" presStyleIdx="2" presStyleCnt="6">
        <dgm:presLayoutVars>
          <dgm:bulletEnabled val="1"/>
        </dgm:presLayoutVars>
      </dgm:prSet>
      <dgm:spPr/>
    </dgm:pt>
    <dgm:pt modelId="{6E08DA2B-2B97-4725-A8E3-C3617FD6033C}" type="pres">
      <dgm:prSet presAssocID="{CDE40926-2810-4391-B0A7-3AB72C3EC228}" presName="spaceBetweenRectangles" presStyleCnt="0"/>
      <dgm:spPr/>
    </dgm:pt>
    <dgm:pt modelId="{8651A9A8-A6DD-4203-B111-F0720E1D9542}" type="pres">
      <dgm:prSet presAssocID="{D8E1573D-EECD-4DFB-A4F9-8EB421DA1779}" presName="parentLin" presStyleCnt="0"/>
      <dgm:spPr/>
    </dgm:pt>
    <dgm:pt modelId="{66466D80-6B35-4A69-8761-A89D24FAA358}" type="pres">
      <dgm:prSet presAssocID="{D8E1573D-EECD-4DFB-A4F9-8EB421DA1779}" presName="parentLeftMargin" presStyleLbl="node1" presStyleIdx="2" presStyleCnt="6"/>
      <dgm:spPr/>
      <dgm:t>
        <a:bodyPr/>
        <a:lstStyle/>
        <a:p>
          <a:endParaRPr lang="pt-BR"/>
        </a:p>
      </dgm:t>
    </dgm:pt>
    <dgm:pt modelId="{89A44ABE-F274-4B17-8785-C6F3B917CD8D}" type="pres">
      <dgm:prSet presAssocID="{D8E1573D-EECD-4DFB-A4F9-8EB421DA1779}" presName="parentText" presStyleLbl="node1" presStyleIdx="3" presStyleCnt="6" custScaleX="10598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017EE4E-783E-4DF2-8B01-D0642663084D}" type="pres">
      <dgm:prSet presAssocID="{D8E1573D-EECD-4DFB-A4F9-8EB421DA1779}" presName="negativeSpace" presStyleCnt="0"/>
      <dgm:spPr/>
    </dgm:pt>
    <dgm:pt modelId="{B0F13B5F-B7E8-4B58-9322-30354E3B3B3D}" type="pres">
      <dgm:prSet presAssocID="{D8E1573D-EECD-4DFB-A4F9-8EB421DA1779}" presName="childText" presStyleLbl="conFgAcc1" presStyleIdx="3" presStyleCnt="6">
        <dgm:presLayoutVars>
          <dgm:bulletEnabled val="1"/>
        </dgm:presLayoutVars>
      </dgm:prSet>
      <dgm:spPr/>
    </dgm:pt>
    <dgm:pt modelId="{0E07A0D5-FBD5-4B88-82A6-B2BD5D5F1EC6}" type="pres">
      <dgm:prSet presAssocID="{5073FE8A-9FA8-4BE8-BF8E-E419364AE9C0}" presName="spaceBetweenRectangles" presStyleCnt="0"/>
      <dgm:spPr/>
    </dgm:pt>
    <dgm:pt modelId="{78FA58BF-CAF2-429B-AA1D-E3B3994E2C66}" type="pres">
      <dgm:prSet presAssocID="{9E8CB497-62E4-45B6-BD78-4B19BD3CE3C6}" presName="parentLin" presStyleCnt="0"/>
      <dgm:spPr/>
    </dgm:pt>
    <dgm:pt modelId="{BB505865-7B64-4D96-993A-50F56E4C5EC6}" type="pres">
      <dgm:prSet presAssocID="{9E8CB497-62E4-45B6-BD78-4B19BD3CE3C6}" presName="parentLeftMargin" presStyleLbl="node1" presStyleIdx="3" presStyleCnt="6"/>
      <dgm:spPr/>
      <dgm:t>
        <a:bodyPr/>
        <a:lstStyle/>
        <a:p>
          <a:endParaRPr lang="pt-BR"/>
        </a:p>
      </dgm:t>
    </dgm:pt>
    <dgm:pt modelId="{52C02786-4B10-497C-93F0-58B9B13B9DA9}" type="pres">
      <dgm:prSet presAssocID="{9E8CB497-62E4-45B6-BD78-4B19BD3CE3C6}" presName="parentText" presStyleLbl="node1" presStyleIdx="4" presStyleCnt="6" custScaleX="106147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30821D9-B8DB-44B7-8F59-6F83CF5014D5}" type="pres">
      <dgm:prSet presAssocID="{9E8CB497-62E4-45B6-BD78-4B19BD3CE3C6}" presName="negativeSpace" presStyleCnt="0"/>
      <dgm:spPr/>
    </dgm:pt>
    <dgm:pt modelId="{8DBBB79A-2ED7-409C-9DD9-1B17E3C6E4F6}" type="pres">
      <dgm:prSet presAssocID="{9E8CB497-62E4-45B6-BD78-4B19BD3CE3C6}" presName="childText" presStyleLbl="conFgAcc1" presStyleIdx="4" presStyleCnt="6">
        <dgm:presLayoutVars>
          <dgm:bulletEnabled val="1"/>
        </dgm:presLayoutVars>
      </dgm:prSet>
      <dgm:spPr/>
    </dgm:pt>
    <dgm:pt modelId="{BCD15D94-D2A9-4B82-B72A-A1045985327C}" type="pres">
      <dgm:prSet presAssocID="{CF430868-DF3D-4526-AE6B-11F25B9F4ACE}" presName="spaceBetweenRectangles" presStyleCnt="0"/>
      <dgm:spPr/>
    </dgm:pt>
    <dgm:pt modelId="{898760F0-7423-48EC-8949-75015FC27039}" type="pres">
      <dgm:prSet presAssocID="{F389F834-6D75-497A-B6C9-B5DA69F1A2A3}" presName="parentLin" presStyleCnt="0"/>
      <dgm:spPr/>
    </dgm:pt>
    <dgm:pt modelId="{623FFE1E-AF8C-4E83-9D7F-68B0F39122EF}" type="pres">
      <dgm:prSet presAssocID="{F389F834-6D75-497A-B6C9-B5DA69F1A2A3}" presName="parentLeftMargin" presStyleLbl="node1" presStyleIdx="4" presStyleCnt="6" custScaleX="105981"/>
      <dgm:spPr/>
      <dgm:t>
        <a:bodyPr/>
        <a:lstStyle/>
        <a:p>
          <a:endParaRPr lang="pt-BR"/>
        </a:p>
      </dgm:t>
    </dgm:pt>
    <dgm:pt modelId="{88F26C42-ABDD-4E85-8D48-A16CC4CDCC14}" type="pres">
      <dgm:prSet presAssocID="{F389F834-6D75-497A-B6C9-B5DA69F1A2A3}" presName="parentText" presStyleLbl="node1" presStyleIdx="5" presStyleCnt="6" custScaleX="10554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B358587-A292-4D48-B71B-5878802CD282}" type="pres">
      <dgm:prSet presAssocID="{F389F834-6D75-497A-B6C9-B5DA69F1A2A3}" presName="negativeSpace" presStyleCnt="0"/>
      <dgm:spPr/>
    </dgm:pt>
    <dgm:pt modelId="{D412FD0E-CFDC-4F86-9675-D173324D1D13}" type="pres">
      <dgm:prSet presAssocID="{F389F834-6D75-497A-B6C9-B5DA69F1A2A3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B33AE768-B67A-4EBF-8E52-7C0D18265095}" type="presOf" srcId="{3C8778A3-FA23-402B-A1F1-AD80C7954C33}" destId="{4FEF3BA8-3E83-4B99-9206-4A3FB0980B8C}" srcOrd="0" destOrd="0" presId="urn:microsoft.com/office/officeart/2005/8/layout/list1"/>
    <dgm:cxn modelId="{E7F46893-E3A9-47C5-A2C8-503EC44EF3A5}" type="presOf" srcId="{3C8778A3-FA23-402B-A1F1-AD80C7954C33}" destId="{B1E24B17-8248-4905-92F5-780504AF40D7}" srcOrd="1" destOrd="0" presId="urn:microsoft.com/office/officeart/2005/8/layout/list1"/>
    <dgm:cxn modelId="{847771C5-60AD-4868-8377-45222BC844A8}" type="presOf" srcId="{D8E1573D-EECD-4DFB-A4F9-8EB421DA1779}" destId="{89A44ABE-F274-4B17-8785-C6F3B917CD8D}" srcOrd="1" destOrd="0" presId="urn:microsoft.com/office/officeart/2005/8/layout/list1"/>
    <dgm:cxn modelId="{28F7C52F-3AB4-4122-882A-75B81D025D80}" type="presOf" srcId="{410F5EA7-8ED1-456C-99C4-619578446F2D}" destId="{71A6C356-A237-415A-BED2-51D61DBA7FB4}" srcOrd="0" destOrd="0" presId="urn:microsoft.com/office/officeart/2005/8/layout/list1"/>
    <dgm:cxn modelId="{45BD7920-0E26-4A79-B95A-7ACAD95763E4}" type="presOf" srcId="{9E8CB497-62E4-45B6-BD78-4B19BD3CE3C6}" destId="{52C02786-4B10-497C-93F0-58B9B13B9DA9}" srcOrd="1" destOrd="0" presId="urn:microsoft.com/office/officeart/2005/8/layout/list1"/>
    <dgm:cxn modelId="{9FA6954D-6AF7-42DB-97BC-EE1C60DD1A53}" srcId="{0CEF4867-2137-4A2D-A6D9-DEAC55096C90}" destId="{9E8CB497-62E4-45B6-BD78-4B19BD3CE3C6}" srcOrd="4" destOrd="0" parTransId="{3E32CB4A-9E90-482E-B722-671330F982FA}" sibTransId="{CF430868-DF3D-4526-AE6B-11F25B9F4ACE}"/>
    <dgm:cxn modelId="{E0B69251-18E0-482D-93A4-EBD08709C0BC}" type="presOf" srcId="{D8E1573D-EECD-4DFB-A4F9-8EB421DA1779}" destId="{66466D80-6B35-4A69-8761-A89D24FAA358}" srcOrd="0" destOrd="0" presId="urn:microsoft.com/office/officeart/2005/8/layout/list1"/>
    <dgm:cxn modelId="{D31BAD4B-0DCB-4348-9783-87E445E5EBCA}" type="presOf" srcId="{06F121A2-BE79-437E-86DA-3F80E0248A45}" destId="{46BF3BD6-4B27-4F1E-9573-F7ACCAF01B4E}" srcOrd="0" destOrd="0" presId="urn:microsoft.com/office/officeart/2005/8/layout/list1"/>
    <dgm:cxn modelId="{460E2FDD-EBE3-4263-89F0-FB4D188E9D15}" srcId="{0CEF4867-2137-4A2D-A6D9-DEAC55096C90}" destId="{D8E1573D-EECD-4DFB-A4F9-8EB421DA1779}" srcOrd="3" destOrd="0" parTransId="{CA9D62DD-7C2D-4F77-AE1B-D259C68FAF8B}" sibTransId="{5073FE8A-9FA8-4BE8-BF8E-E419364AE9C0}"/>
    <dgm:cxn modelId="{39754F4B-071D-4640-B078-0140F2C53BA5}" srcId="{0CEF4867-2137-4A2D-A6D9-DEAC55096C90}" destId="{06F121A2-BE79-437E-86DA-3F80E0248A45}" srcOrd="1" destOrd="0" parTransId="{083C61CF-628B-4C0A-AAAE-CA7FEFDEBC4E}" sibTransId="{CA709C2F-01F5-4990-997A-2EB744F17441}"/>
    <dgm:cxn modelId="{76727DB5-3BE9-4D81-BBD6-0492C4AE456B}" srcId="{0CEF4867-2137-4A2D-A6D9-DEAC55096C90}" destId="{3C8778A3-FA23-402B-A1F1-AD80C7954C33}" srcOrd="2" destOrd="0" parTransId="{6F58D2F9-F855-4595-94A8-DD543F2CF2BE}" sibTransId="{CDE40926-2810-4391-B0A7-3AB72C3EC228}"/>
    <dgm:cxn modelId="{57437F30-BF39-47A1-A603-D6FC77F79719}" type="presOf" srcId="{0CEF4867-2137-4A2D-A6D9-DEAC55096C90}" destId="{22029BB6-33C1-4DB2-B17A-A6CEAFC25E26}" srcOrd="0" destOrd="0" presId="urn:microsoft.com/office/officeart/2005/8/layout/list1"/>
    <dgm:cxn modelId="{79928FCD-0B76-4186-8319-A7C4E89F2291}" srcId="{0CEF4867-2137-4A2D-A6D9-DEAC55096C90}" destId="{F389F834-6D75-497A-B6C9-B5DA69F1A2A3}" srcOrd="5" destOrd="0" parTransId="{F6BBCA9E-F860-46A4-BFEA-318A58A0124D}" sibTransId="{D92C10EA-8A5B-4A05-B0E3-C25128597ADD}"/>
    <dgm:cxn modelId="{456C3AFE-B192-4CC6-A2E6-592605CB3704}" type="presOf" srcId="{F389F834-6D75-497A-B6C9-B5DA69F1A2A3}" destId="{623FFE1E-AF8C-4E83-9D7F-68B0F39122EF}" srcOrd="0" destOrd="0" presId="urn:microsoft.com/office/officeart/2005/8/layout/list1"/>
    <dgm:cxn modelId="{DF991C9C-3F04-4D07-B25E-92677D2E76F9}" type="presOf" srcId="{9E8CB497-62E4-45B6-BD78-4B19BD3CE3C6}" destId="{BB505865-7B64-4D96-993A-50F56E4C5EC6}" srcOrd="0" destOrd="0" presId="urn:microsoft.com/office/officeart/2005/8/layout/list1"/>
    <dgm:cxn modelId="{DCB01A3F-BEF7-4AD3-814E-5F2A1E762F4D}" srcId="{0CEF4867-2137-4A2D-A6D9-DEAC55096C90}" destId="{410F5EA7-8ED1-456C-99C4-619578446F2D}" srcOrd="0" destOrd="0" parTransId="{6B9065B1-2E18-41E8-8C74-7EA5A892EF09}" sibTransId="{0D66B506-3EAF-4D6D-8E2D-C175FBD65D25}"/>
    <dgm:cxn modelId="{292F8968-446E-455D-89C6-658B4E7E96D0}" type="presOf" srcId="{410F5EA7-8ED1-456C-99C4-619578446F2D}" destId="{21C29D15-40FA-41BF-B735-CAC644926722}" srcOrd="1" destOrd="0" presId="urn:microsoft.com/office/officeart/2005/8/layout/list1"/>
    <dgm:cxn modelId="{603901FA-5D53-4376-B68C-AFC49046F411}" type="presOf" srcId="{06F121A2-BE79-437E-86DA-3F80E0248A45}" destId="{9BEE7838-D649-4EB4-992A-839942F551CE}" srcOrd="1" destOrd="0" presId="urn:microsoft.com/office/officeart/2005/8/layout/list1"/>
    <dgm:cxn modelId="{1078CF68-9897-4DC6-B40F-B224CA373DB0}" type="presOf" srcId="{F389F834-6D75-497A-B6C9-B5DA69F1A2A3}" destId="{88F26C42-ABDD-4E85-8D48-A16CC4CDCC14}" srcOrd="1" destOrd="0" presId="urn:microsoft.com/office/officeart/2005/8/layout/list1"/>
    <dgm:cxn modelId="{440AA106-5D77-46A8-9FE7-72D1C575E6C9}" type="presParOf" srcId="{22029BB6-33C1-4DB2-B17A-A6CEAFC25E26}" destId="{A2D0D233-25AA-4BC6-B71A-A8090CD2AA07}" srcOrd="0" destOrd="0" presId="urn:microsoft.com/office/officeart/2005/8/layout/list1"/>
    <dgm:cxn modelId="{D839DDA4-7923-468F-98BC-B9434BECDD70}" type="presParOf" srcId="{A2D0D233-25AA-4BC6-B71A-A8090CD2AA07}" destId="{71A6C356-A237-415A-BED2-51D61DBA7FB4}" srcOrd="0" destOrd="0" presId="urn:microsoft.com/office/officeart/2005/8/layout/list1"/>
    <dgm:cxn modelId="{941D7A06-EFFA-4321-B676-E48188A78E1A}" type="presParOf" srcId="{A2D0D233-25AA-4BC6-B71A-A8090CD2AA07}" destId="{21C29D15-40FA-41BF-B735-CAC644926722}" srcOrd="1" destOrd="0" presId="urn:microsoft.com/office/officeart/2005/8/layout/list1"/>
    <dgm:cxn modelId="{489CD8DD-D5CC-4653-A89D-C34D3FDD50F0}" type="presParOf" srcId="{22029BB6-33C1-4DB2-B17A-A6CEAFC25E26}" destId="{E53B9F5B-4C10-412D-B8BD-68A55D117D69}" srcOrd="1" destOrd="0" presId="urn:microsoft.com/office/officeart/2005/8/layout/list1"/>
    <dgm:cxn modelId="{3D1CDF4E-E4B7-4267-8E65-9576D1A7B27B}" type="presParOf" srcId="{22029BB6-33C1-4DB2-B17A-A6CEAFC25E26}" destId="{148AA169-180B-4ECB-BD4C-FA392B4CB8A0}" srcOrd="2" destOrd="0" presId="urn:microsoft.com/office/officeart/2005/8/layout/list1"/>
    <dgm:cxn modelId="{52B9B1BC-115B-49E9-B12A-ECD6AF97DA9B}" type="presParOf" srcId="{22029BB6-33C1-4DB2-B17A-A6CEAFC25E26}" destId="{F85528E7-EB42-4752-963B-4024311EEC65}" srcOrd="3" destOrd="0" presId="urn:microsoft.com/office/officeart/2005/8/layout/list1"/>
    <dgm:cxn modelId="{82AC29D3-7C23-431C-B1A4-B1C02EBE6152}" type="presParOf" srcId="{22029BB6-33C1-4DB2-B17A-A6CEAFC25E26}" destId="{C972C9B6-9778-4460-A052-C0CAACDEE68A}" srcOrd="4" destOrd="0" presId="urn:microsoft.com/office/officeart/2005/8/layout/list1"/>
    <dgm:cxn modelId="{16A224E8-4392-4910-9DC1-DE8E4DFB34F0}" type="presParOf" srcId="{C972C9B6-9778-4460-A052-C0CAACDEE68A}" destId="{46BF3BD6-4B27-4F1E-9573-F7ACCAF01B4E}" srcOrd="0" destOrd="0" presId="urn:microsoft.com/office/officeart/2005/8/layout/list1"/>
    <dgm:cxn modelId="{72206CD3-5DA9-4059-B445-D787BE70CA95}" type="presParOf" srcId="{C972C9B6-9778-4460-A052-C0CAACDEE68A}" destId="{9BEE7838-D649-4EB4-992A-839942F551CE}" srcOrd="1" destOrd="0" presId="urn:microsoft.com/office/officeart/2005/8/layout/list1"/>
    <dgm:cxn modelId="{B5A8F273-3DC1-4A4E-99AF-A6423E2C94B0}" type="presParOf" srcId="{22029BB6-33C1-4DB2-B17A-A6CEAFC25E26}" destId="{0D62ABCA-5AD0-4F79-827F-6A526D9E7F0E}" srcOrd="5" destOrd="0" presId="urn:microsoft.com/office/officeart/2005/8/layout/list1"/>
    <dgm:cxn modelId="{F135D0CE-BB1F-4152-915E-74A7B4068B1B}" type="presParOf" srcId="{22029BB6-33C1-4DB2-B17A-A6CEAFC25E26}" destId="{AA6D63F7-B559-412C-BFDB-214924E8E6DB}" srcOrd="6" destOrd="0" presId="urn:microsoft.com/office/officeart/2005/8/layout/list1"/>
    <dgm:cxn modelId="{92849252-FB10-4B5E-87D8-E7765E10BA68}" type="presParOf" srcId="{22029BB6-33C1-4DB2-B17A-A6CEAFC25E26}" destId="{5FAF4765-19F5-43D0-97FA-18C22C92A3D4}" srcOrd="7" destOrd="0" presId="urn:microsoft.com/office/officeart/2005/8/layout/list1"/>
    <dgm:cxn modelId="{34BE11A9-7F84-477C-B8B7-7CE46F89B48A}" type="presParOf" srcId="{22029BB6-33C1-4DB2-B17A-A6CEAFC25E26}" destId="{401B5B32-DAC7-47E7-80E1-8D068ABC0C68}" srcOrd="8" destOrd="0" presId="urn:microsoft.com/office/officeart/2005/8/layout/list1"/>
    <dgm:cxn modelId="{8DEBD635-E4AA-4671-AE47-B756935A94E6}" type="presParOf" srcId="{401B5B32-DAC7-47E7-80E1-8D068ABC0C68}" destId="{4FEF3BA8-3E83-4B99-9206-4A3FB0980B8C}" srcOrd="0" destOrd="0" presId="urn:microsoft.com/office/officeart/2005/8/layout/list1"/>
    <dgm:cxn modelId="{DB5E9AAB-77B8-4231-B15E-FB31B3099A6F}" type="presParOf" srcId="{401B5B32-DAC7-47E7-80E1-8D068ABC0C68}" destId="{B1E24B17-8248-4905-92F5-780504AF40D7}" srcOrd="1" destOrd="0" presId="urn:microsoft.com/office/officeart/2005/8/layout/list1"/>
    <dgm:cxn modelId="{6D440C2A-FFA7-4A70-9DDA-8C4ABBF2F739}" type="presParOf" srcId="{22029BB6-33C1-4DB2-B17A-A6CEAFC25E26}" destId="{41A70FC5-F651-4F2A-AFA2-2BC34FCA75B6}" srcOrd="9" destOrd="0" presId="urn:microsoft.com/office/officeart/2005/8/layout/list1"/>
    <dgm:cxn modelId="{F500277F-0A69-46F9-8C56-0B45846E2CAC}" type="presParOf" srcId="{22029BB6-33C1-4DB2-B17A-A6CEAFC25E26}" destId="{52892F21-BF90-49D5-A450-7D59A08F4936}" srcOrd="10" destOrd="0" presId="urn:microsoft.com/office/officeart/2005/8/layout/list1"/>
    <dgm:cxn modelId="{6E640D64-B28F-47A6-BD51-1F275EF6BFF1}" type="presParOf" srcId="{22029BB6-33C1-4DB2-B17A-A6CEAFC25E26}" destId="{6E08DA2B-2B97-4725-A8E3-C3617FD6033C}" srcOrd="11" destOrd="0" presId="urn:microsoft.com/office/officeart/2005/8/layout/list1"/>
    <dgm:cxn modelId="{661198E4-11AA-4297-BC4A-78EF61CF21E0}" type="presParOf" srcId="{22029BB6-33C1-4DB2-B17A-A6CEAFC25E26}" destId="{8651A9A8-A6DD-4203-B111-F0720E1D9542}" srcOrd="12" destOrd="0" presId="urn:microsoft.com/office/officeart/2005/8/layout/list1"/>
    <dgm:cxn modelId="{F8F3B33E-3D91-4D2E-813C-4211A69E31C5}" type="presParOf" srcId="{8651A9A8-A6DD-4203-B111-F0720E1D9542}" destId="{66466D80-6B35-4A69-8761-A89D24FAA358}" srcOrd="0" destOrd="0" presId="urn:microsoft.com/office/officeart/2005/8/layout/list1"/>
    <dgm:cxn modelId="{F9DCDA96-0F6E-4CCA-9B08-C3514371052F}" type="presParOf" srcId="{8651A9A8-A6DD-4203-B111-F0720E1D9542}" destId="{89A44ABE-F274-4B17-8785-C6F3B917CD8D}" srcOrd="1" destOrd="0" presId="urn:microsoft.com/office/officeart/2005/8/layout/list1"/>
    <dgm:cxn modelId="{D967F0AB-9F43-42D9-B472-9E9B4AD0B604}" type="presParOf" srcId="{22029BB6-33C1-4DB2-B17A-A6CEAFC25E26}" destId="{A017EE4E-783E-4DF2-8B01-D0642663084D}" srcOrd="13" destOrd="0" presId="urn:microsoft.com/office/officeart/2005/8/layout/list1"/>
    <dgm:cxn modelId="{D4F1F4D7-4941-4753-B1BF-A832C6582753}" type="presParOf" srcId="{22029BB6-33C1-4DB2-B17A-A6CEAFC25E26}" destId="{B0F13B5F-B7E8-4B58-9322-30354E3B3B3D}" srcOrd="14" destOrd="0" presId="urn:microsoft.com/office/officeart/2005/8/layout/list1"/>
    <dgm:cxn modelId="{B7F2D7E3-E3A4-412D-A1EC-8E3D51A08724}" type="presParOf" srcId="{22029BB6-33C1-4DB2-B17A-A6CEAFC25E26}" destId="{0E07A0D5-FBD5-4B88-82A6-B2BD5D5F1EC6}" srcOrd="15" destOrd="0" presId="urn:microsoft.com/office/officeart/2005/8/layout/list1"/>
    <dgm:cxn modelId="{55DBF8C7-28EC-46C3-85A5-EFE4CFA7A557}" type="presParOf" srcId="{22029BB6-33C1-4DB2-B17A-A6CEAFC25E26}" destId="{78FA58BF-CAF2-429B-AA1D-E3B3994E2C66}" srcOrd="16" destOrd="0" presId="urn:microsoft.com/office/officeart/2005/8/layout/list1"/>
    <dgm:cxn modelId="{AB90F72E-B88A-4852-A54F-086DA8BB4C55}" type="presParOf" srcId="{78FA58BF-CAF2-429B-AA1D-E3B3994E2C66}" destId="{BB505865-7B64-4D96-993A-50F56E4C5EC6}" srcOrd="0" destOrd="0" presId="urn:microsoft.com/office/officeart/2005/8/layout/list1"/>
    <dgm:cxn modelId="{40EA790F-0457-4B56-8685-EB87B148337B}" type="presParOf" srcId="{78FA58BF-CAF2-429B-AA1D-E3B3994E2C66}" destId="{52C02786-4B10-497C-93F0-58B9B13B9DA9}" srcOrd="1" destOrd="0" presId="urn:microsoft.com/office/officeart/2005/8/layout/list1"/>
    <dgm:cxn modelId="{6483CDDE-3D56-451D-ABF6-4254EFD201FD}" type="presParOf" srcId="{22029BB6-33C1-4DB2-B17A-A6CEAFC25E26}" destId="{930821D9-B8DB-44B7-8F59-6F83CF5014D5}" srcOrd="17" destOrd="0" presId="urn:microsoft.com/office/officeart/2005/8/layout/list1"/>
    <dgm:cxn modelId="{DA6A78F9-A1AD-4A9C-9BD7-ACC6ACE21E20}" type="presParOf" srcId="{22029BB6-33C1-4DB2-B17A-A6CEAFC25E26}" destId="{8DBBB79A-2ED7-409C-9DD9-1B17E3C6E4F6}" srcOrd="18" destOrd="0" presId="urn:microsoft.com/office/officeart/2005/8/layout/list1"/>
    <dgm:cxn modelId="{1D70F66B-BB42-4C23-9560-E09A031FD968}" type="presParOf" srcId="{22029BB6-33C1-4DB2-B17A-A6CEAFC25E26}" destId="{BCD15D94-D2A9-4B82-B72A-A1045985327C}" srcOrd="19" destOrd="0" presId="urn:microsoft.com/office/officeart/2005/8/layout/list1"/>
    <dgm:cxn modelId="{4DCDB586-94C5-45FD-876B-05181485D2EE}" type="presParOf" srcId="{22029BB6-33C1-4DB2-B17A-A6CEAFC25E26}" destId="{898760F0-7423-48EC-8949-75015FC27039}" srcOrd="20" destOrd="0" presId="urn:microsoft.com/office/officeart/2005/8/layout/list1"/>
    <dgm:cxn modelId="{1382516E-0CEE-42D5-B4C0-A098161FEE3F}" type="presParOf" srcId="{898760F0-7423-48EC-8949-75015FC27039}" destId="{623FFE1E-AF8C-4E83-9D7F-68B0F39122EF}" srcOrd="0" destOrd="0" presId="urn:microsoft.com/office/officeart/2005/8/layout/list1"/>
    <dgm:cxn modelId="{150D3809-0382-4EEB-A51E-FF2E6382B7FD}" type="presParOf" srcId="{898760F0-7423-48EC-8949-75015FC27039}" destId="{88F26C42-ABDD-4E85-8D48-A16CC4CDCC14}" srcOrd="1" destOrd="0" presId="urn:microsoft.com/office/officeart/2005/8/layout/list1"/>
    <dgm:cxn modelId="{0D4318DA-F598-4272-86FA-A994AC4D2707}" type="presParOf" srcId="{22029BB6-33C1-4DB2-B17A-A6CEAFC25E26}" destId="{0B358587-A292-4D48-B71B-5878802CD282}" srcOrd="21" destOrd="0" presId="urn:microsoft.com/office/officeart/2005/8/layout/list1"/>
    <dgm:cxn modelId="{DF71067B-1B13-400A-948F-54BE04F1BE6B}" type="presParOf" srcId="{22029BB6-33C1-4DB2-B17A-A6CEAFC25E26}" destId="{D412FD0E-CFDC-4F86-9675-D173324D1D13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96DEC5-5C60-4569-8469-D5F250382D26}">
      <dsp:nvSpPr>
        <dsp:cNvPr id="0" name=""/>
        <dsp:cNvSpPr/>
      </dsp:nvSpPr>
      <dsp:spPr>
        <a:xfrm>
          <a:off x="4956" y="215206"/>
          <a:ext cx="3002680" cy="12010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b="1" kern="1200" dirty="0">
              <a:latin typeface="+mj-lt"/>
            </a:rPr>
            <a:t>Conselho Administrativo</a:t>
          </a:r>
        </a:p>
      </dsp:txBody>
      <dsp:txXfrm>
        <a:off x="4956" y="215206"/>
        <a:ext cx="3002680" cy="1201072"/>
      </dsp:txXfrm>
    </dsp:sp>
    <dsp:sp modelId="{34F74B7E-23FA-413D-93C0-5D377C474504}">
      <dsp:nvSpPr>
        <dsp:cNvPr id="0" name=""/>
        <dsp:cNvSpPr/>
      </dsp:nvSpPr>
      <dsp:spPr>
        <a:xfrm>
          <a:off x="0" y="1429235"/>
          <a:ext cx="3002680" cy="26388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b="1" kern="1200" dirty="0">
              <a:solidFill>
                <a:schemeClr val="accent1"/>
              </a:solidFill>
            </a:rPr>
            <a:t>Colegiado que discute e toma decisões de maior importância e sobre questões administrativas do LAGESPREVI;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b="1" kern="1200" dirty="0">
              <a:solidFill>
                <a:schemeClr val="accent1"/>
              </a:solidFill>
            </a:rPr>
            <a:t>Composto por 3 representantes indicados pelo Poder Executivo, 1 pelo Poder Legislativo e 4 representantes eleitos pelos segurados;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b="1" kern="1200" dirty="0">
              <a:solidFill>
                <a:schemeClr val="accent1"/>
              </a:solidFill>
            </a:rPr>
            <a:t>Reunião de periodicidade bimestral;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BR" sz="1800" b="1" kern="1200" dirty="0"/>
        </a:p>
      </dsp:txBody>
      <dsp:txXfrm>
        <a:off x="0" y="1429235"/>
        <a:ext cx="3002680" cy="2638827"/>
      </dsp:txXfrm>
    </dsp:sp>
    <dsp:sp modelId="{015D1BDF-7DB5-4B9C-AAA4-B31D15F87D36}">
      <dsp:nvSpPr>
        <dsp:cNvPr id="0" name=""/>
        <dsp:cNvSpPr/>
      </dsp:nvSpPr>
      <dsp:spPr>
        <a:xfrm>
          <a:off x="3427601" y="217771"/>
          <a:ext cx="3002680" cy="12010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b="1" kern="1200" dirty="0"/>
            <a:t>Conselho Fiscal</a:t>
          </a:r>
        </a:p>
      </dsp:txBody>
      <dsp:txXfrm>
        <a:off x="3427601" y="217771"/>
        <a:ext cx="3002680" cy="1201072"/>
      </dsp:txXfrm>
    </dsp:sp>
    <dsp:sp modelId="{99AF9336-54E5-421E-A51D-CCC141F61583}">
      <dsp:nvSpPr>
        <dsp:cNvPr id="0" name=""/>
        <dsp:cNvSpPr/>
      </dsp:nvSpPr>
      <dsp:spPr>
        <a:xfrm>
          <a:off x="3449195" y="1431033"/>
          <a:ext cx="2991341" cy="265689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b="1" kern="1200" dirty="0">
              <a:solidFill>
                <a:schemeClr val="accent1"/>
              </a:solidFill>
            </a:rPr>
            <a:t>Colegiado que fiscaliza e controla todos os atos de gestão e acompanha a execução orçamentária do LAGESPREVI;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b="1" kern="1200" dirty="0">
              <a:solidFill>
                <a:schemeClr val="accent1"/>
              </a:solidFill>
            </a:rPr>
            <a:t>Composto por 3 membros efetivos e 2 suplentes eleitos entre os servidores municipais;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b="1" kern="1200" dirty="0">
              <a:solidFill>
                <a:schemeClr val="accent1"/>
              </a:solidFill>
            </a:rPr>
            <a:t>Reunião de periodicidade mensal;</a:t>
          </a:r>
        </a:p>
      </dsp:txBody>
      <dsp:txXfrm>
        <a:off x="3449195" y="1431033"/>
        <a:ext cx="2991341" cy="2656895"/>
      </dsp:txXfrm>
    </dsp:sp>
    <dsp:sp modelId="{9B7D93CC-D1F5-4A02-8850-34294A22DAE3}">
      <dsp:nvSpPr>
        <dsp:cNvPr id="0" name=""/>
        <dsp:cNvSpPr/>
      </dsp:nvSpPr>
      <dsp:spPr>
        <a:xfrm>
          <a:off x="6850247" y="210764"/>
          <a:ext cx="2999748" cy="12010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b="1" kern="1200" dirty="0"/>
            <a:t>Comitê de Investimentos</a:t>
          </a:r>
        </a:p>
      </dsp:txBody>
      <dsp:txXfrm>
        <a:off x="6850247" y="210764"/>
        <a:ext cx="2999748" cy="1201072"/>
      </dsp:txXfrm>
    </dsp:sp>
    <dsp:sp modelId="{BFB78CB1-9B1B-4D68-8DCA-5B2ADE3B2F0C}">
      <dsp:nvSpPr>
        <dsp:cNvPr id="0" name=""/>
        <dsp:cNvSpPr/>
      </dsp:nvSpPr>
      <dsp:spPr>
        <a:xfrm>
          <a:off x="6850247" y="1411836"/>
          <a:ext cx="2999748" cy="26849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b="1" kern="1200" dirty="0">
              <a:solidFill>
                <a:schemeClr val="accent1"/>
              </a:solidFill>
              <a:latin typeface="+mn-lt"/>
              <a:cs typeface="Calibri" panose="020F0502020204030204" pitchFamily="34" charset="0"/>
            </a:rPr>
            <a:t>Responsável por auxiliar no processo de tomada de decisões quanto à alocação dos investimentos e por elaboração e aprovação da política de investimentos;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b="1" kern="1200" dirty="0">
              <a:solidFill>
                <a:schemeClr val="accent1"/>
              </a:solidFill>
              <a:latin typeface="+mn-lt"/>
              <a:cs typeface="Calibri" panose="020F0502020204030204" pitchFamily="34" charset="0"/>
            </a:rPr>
            <a:t>Composto por 2 membros do Conselho Fiscal, 3 do Conselho Administrativo, o Diretor Adm/Fin. e o Diretor de Benefícios;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b="1" kern="1200" dirty="0">
              <a:solidFill>
                <a:schemeClr val="accent1"/>
              </a:solidFill>
              <a:latin typeface="+mn-lt"/>
              <a:cs typeface="Calibri" panose="020F0502020204030204" pitchFamily="34" charset="0"/>
            </a:rPr>
            <a:t>Reunião de periodicidade mensal;</a:t>
          </a:r>
        </a:p>
      </dsp:txBody>
      <dsp:txXfrm>
        <a:off x="6850247" y="1411836"/>
        <a:ext cx="2999748" cy="26849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8AA169-180B-4ECB-BD4C-FA392B4CB8A0}">
      <dsp:nvSpPr>
        <dsp:cNvPr id="0" name=""/>
        <dsp:cNvSpPr/>
      </dsp:nvSpPr>
      <dsp:spPr>
        <a:xfrm>
          <a:off x="0" y="334327"/>
          <a:ext cx="10989887" cy="4032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C29D15-40FA-41BF-B735-CAC644926722}">
      <dsp:nvSpPr>
        <dsp:cNvPr id="0" name=""/>
        <dsp:cNvSpPr/>
      </dsp:nvSpPr>
      <dsp:spPr>
        <a:xfrm>
          <a:off x="526393" y="74159"/>
          <a:ext cx="8153034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774" tIns="0" rIns="2907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/>
            <a:t>Com ameaça da inflação, BC </a:t>
          </a:r>
          <a:r>
            <a:rPr lang="pt-BR" sz="1600" kern="1200" dirty="0">
              <a:solidFill>
                <a:srgbClr val="C00000"/>
              </a:solidFill>
            </a:rPr>
            <a:t>começou a subir juros </a:t>
          </a:r>
          <a:r>
            <a:rPr lang="pt-BR" sz="1600" kern="1200" dirty="0"/>
            <a:t>já no primeiro trimestre;</a:t>
          </a:r>
        </a:p>
      </dsp:txBody>
      <dsp:txXfrm>
        <a:off x="549450" y="97216"/>
        <a:ext cx="8106920" cy="426206"/>
      </dsp:txXfrm>
    </dsp:sp>
    <dsp:sp modelId="{AA6D63F7-B559-412C-BFDB-214924E8E6DB}">
      <dsp:nvSpPr>
        <dsp:cNvPr id="0" name=""/>
        <dsp:cNvSpPr/>
      </dsp:nvSpPr>
      <dsp:spPr>
        <a:xfrm>
          <a:off x="0" y="1060087"/>
          <a:ext cx="10989887" cy="4032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EE7838-D649-4EB4-992A-839942F551CE}">
      <dsp:nvSpPr>
        <dsp:cNvPr id="0" name=""/>
        <dsp:cNvSpPr/>
      </dsp:nvSpPr>
      <dsp:spPr>
        <a:xfrm>
          <a:off x="549494" y="823927"/>
          <a:ext cx="8153034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774" tIns="0" rIns="2907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>
              <a:solidFill>
                <a:srgbClr val="C00000"/>
              </a:solidFill>
            </a:rPr>
            <a:t>Inflação continuou acelerando </a:t>
          </a:r>
          <a:r>
            <a:rPr lang="pt-BR" sz="1600" kern="1200" dirty="0"/>
            <a:t>ao longo de todo o período;</a:t>
          </a:r>
        </a:p>
      </dsp:txBody>
      <dsp:txXfrm>
        <a:off x="572551" y="846984"/>
        <a:ext cx="8106920" cy="426206"/>
      </dsp:txXfrm>
    </dsp:sp>
    <dsp:sp modelId="{52892F21-BF90-49D5-A450-7D59A08F4936}">
      <dsp:nvSpPr>
        <dsp:cNvPr id="0" name=""/>
        <dsp:cNvSpPr/>
      </dsp:nvSpPr>
      <dsp:spPr>
        <a:xfrm>
          <a:off x="0" y="1785847"/>
          <a:ext cx="10989887" cy="4032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E24B17-8248-4905-92F5-780504AF40D7}">
      <dsp:nvSpPr>
        <dsp:cNvPr id="0" name=""/>
        <dsp:cNvSpPr/>
      </dsp:nvSpPr>
      <dsp:spPr>
        <a:xfrm>
          <a:off x="549494" y="1549687"/>
          <a:ext cx="8153034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774" tIns="0" rIns="2907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/>
            <a:t>BC </a:t>
          </a:r>
          <a:r>
            <a:rPr lang="pt-BR" sz="1600" kern="1200" dirty="0">
              <a:solidFill>
                <a:srgbClr val="C00000"/>
              </a:solidFill>
            </a:rPr>
            <a:t>acelerou ritmo do ciclo de alta </a:t>
          </a:r>
          <a:r>
            <a:rPr lang="pt-BR" sz="1600" kern="1200" dirty="0"/>
            <a:t>da Selic ao longo do ano;</a:t>
          </a:r>
        </a:p>
      </dsp:txBody>
      <dsp:txXfrm>
        <a:off x="572551" y="1572744"/>
        <a:ext cx="8106920" cy="426206"/>
      </dsp:txXfrm>
    </dsp:sp>
    <dsp:sp modelId="{B0F13B5F-B7E8-4B58-9322-30354E3B3B3D}">
      <dsp:nvSpPr>
        <dsp:cNvPr id="0" name=""/>
        <dsp:cNvSpPr/>
      </dsp:nvSpPr>
      <dsp:spPr>
        <a:xfrm>
          <a:off x="0" y="2511607"/>
          <a:ext cx="10989887" cy="4032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A44ABE-F274-4B17-8785-C6F3B917CD8D}">
      <dsp:nvSpPr>
        <dsp:cNvPr id="0" name=""/>
        <dsp:cNvSpPr/>
      </dsp:nvSpPr>
      <dsp:spPr>
        <a:xfrm>
          <a:off x="549494" y="2275447"/>
          <a:ext cx="8153034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774" tIns="0" rIns="2907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/>
            <a:t>Economia brasileira </a:t>
          </a:r>
          <a:r>
            <a:rPr lang="pt-BR" sz="1600" kern="1200" dirty="0">
              <a:solidFill>
                <a:srgbClr val="077674"/>
              </a:solidFill>
            </a:rPr>
            <a:t>se recuperou totalmente </a:t>
          </a:r>
          <a:r>
            <a:rPr lang="pt-BR" sz="1600" kern="1200" dirty="0"/>
            <a:t>das quedas de 2020 no ano;</a:t>
          </a:r>
        </a:p>
      </dsp:txBody>
      <dsp:txXfrm>
        <a:off x="572551" y="2298504"/>
        <a:ext cx="8106920" cy="426206"/>
      </dsp:txXfrm>
    </dsp:sp>
    <dsp:sp modelId="{8DBBB79A-2ED7-409C-9DD9-1B17E3C6E4F6}">
      <dsp:nvSpPr>
        <dsp:cNvPr id="0" name=""/>
        <dsp:cNvSpPr/>
      </dsp:nvSpPr>
      <dsp:spPr>
        <a:xfrm>
          <a:off x="0" y="3237367"/>
          <a:ext cx="10989887" cy="4032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C02786-4B10-497C-93F0-58B9B13B9DA9}">
      <dsp:nvSpPr>
        <dsp:cNvPr id="0" name=""/>
        <dsp:cNvSpPr/>
      </dsp:nvSpPr>
      <dsp:spPr>
        <a:xfrm>
          <a:off x="549494" y="3001207"/>
          <a:ext cx="8165804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774" tIns="0" rIns="2907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/>
            <a:t>Ao final do ano, mudança em regras fiscais </a:t>
          </a:r>
          <a:r>
            <a:rPr lang="pt-BR" sz="1600" kern="1200" dirty="0">
              <a:solidFill>
                <a:srgbClr val="C00000"/>
              </a:solidFill>
            </a:rPr>
            <a:t>aumentaram o risco fiscal</a:t>
          </a:r>
          <a:r>
            <a:rPr lang="pt-BR" sz="1600" kern="1200" dirty="0"/>
            <a:t>;</a:t>
          </a:r>
        </a:p>
      </dsp:txBody>
      <dsp:txXfrm>
        <a:off x="572551" y="3024264"/>
        <a:ext cx="8119690" cy="426206"/>
      </dsp:txXfrm>
    </dsp:sp>
    <dsp:sp modelId="{D412FD0E-CFDC-4F86-9675-D173324D1D13}">
      <dsp:nvSpPr>
        <dsp:cNvPr id="0" name=""/>
        <dsp:cNvSpPr/>
      </dsp:nvSpPr>
      <dsp:spPr>
        <a:xfrm>
          <a:off x="0" y="3963127"/>
          <a:ext cx="10989887" cy="4032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F26C42-ABDD-4E85-8D48-A16CC4CDCC14}">
      <dsp:nvSpPr>
        <dsp:cNvPr id="0" name=""/>
        <dsp:cNvSpPr/>
      </dsp:nvSpPr>
      <dsp:spPr>
        <a:xfrm>
          <a:off x="582359" y="3726967"/>
          <a:ext cx="8119493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774" tIns="0" rIns="2907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/>
            <a:t>2021 terminou com </a:t>
          </a:r>
          <a:r>
            <a:rPr lang="pt-BR" sz="1600" kern="1200" dirty="0">
              <a:solidFill>
                <a:srgbClr val="C00000"/>
              </a:solidFill>
            </a:rPr>
            <a:t>elevada incerteza </a:t>
          </a:r>
          <a:r>
            <a:rPr lang="pt-BR" sz="1600" kern="1200" dirty="0"/>
            <a:t>sobre o fim do ciclo de alta da Selic.</a:t>
          </a:r>
        </a:p>
      </dsp:txBody>
      <dsp:txXfrm>
        <a:off x="605416" y="3750024"/>
        <a:ext cx="8073379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0.59055</cdr:x>
      <cdr:y>0.54891</cdr:y>
    </cdr:from>
    <cdr:to>
      <cdr:x>0.85827</cdr:x>
      <cdr:y>0.87324</cdr:y>
    </cdr:to>
    <cdr:sp macro="" textlink="">
      <cdr:nvSpPr>
        <cdr:cNvPr id="4" name="Elipse 3">
          <a:extLst xmlns:a="http://schemas.openxmlformats.org/drawingml/2006/main">
            <a:ext uri="{FF2B5EF4-FFF2-40B4-BE49-F238E27FC236}">
              <a16:creationId xmlns="" xmlns:a16="http://schemas.microsoft.com/office/drawing/2014/main" id="{94264240-F973-4532-899A-745BE914B70D}"/>
            </a:ext>
          </a:extLst>
        </cdr:cNvPr>
        <cdr:cNvSpPr/>
      </cdr:nvSpPr>
      <cdr:spPr>
        <a:xfrm xmlns:a="http://schemas.openxmlformats.org/drawingml/2006/main">
          <a:off x="5400600" y="2924944"/>
          <a:ext cx="2448272" cy="1728192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1">
            <a:alpha val="16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t-BR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B3AFB34-3137-4B67-BC23-03B88426746A}" type="datetime1">
              <a:rPr lang="pt-BR"/>
              <a:pPr>
                <a:defRPr/>
              </a:pPr>
              <a:t>05/10/2022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o slide 4"/>
          <p:cNvSpPr>
            <a:spLocks noGrp="1"/>
          </p:cNvSpPr>
          <p:nvPr>
            <p:ph type="sldNum" sz="quarter" idx="3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95431B7-16FB-4FD9-BF5F-F8BC1034FC65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23591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72B2799-A38E-4E0F-B908-584E259D9D94}" type="datetime1">
              <a:rPr lang="pt-BR"/>
              <a:pPr>
                <a:defRPr/>
              </a:pPr>
              <a:t>05/10/2022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698750" y="509588"/>
            <a:ext cx="45307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notas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dirty="0"/>
              <a:t>Clique para editar o texto Mestre</a:t>
            </a:r>
          </a:p>
          <a:p>
            <a:pPr lvl="1"/>
            <a:r>
              <a:rPr lang="pt-BR" noProof="0" dirty="0"/>
              <a:t>Segundo nível</a:t>
            </a:r>
          </a:p>
          <a:p>
            <a:pPr lvl="2"/>
            <a:r>
              <a:rPr lang="pt-BR" noProof="0" dirty="0"/>
              <a:t>Terceiro nível</a:t>
            </a:r>
          </a:p>
          <a:p>
            <a:pPr lvl="3"/>
            <a:r>
              <a:rPr lang="pt-BR" noProof="0" dirty="0"/>
              <a:t>Quarto nível</a:t>
            </a:r>
          </a:p>
          <a:p>
            <a:pPr lvl="4"/>
            <a:r>
              <a:rPr lang="pt-BR" noProof="0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o slide 6"/>
          <p:cNvSpPr>
            <a:spLocks noGrp="1"/>
          </p:cNvSpPr>
          <p:nvPr>
            <p:ph type="sldNum" sz="quarter" idx="5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C11BEEB-FE7E-489A-B730-57BDBAE1B777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43873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6148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28337E5-6899-4E64-BAF2-8E2B23A9788A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09471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81328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12968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1691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99150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15146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76991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20921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79514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pt-B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BA4F74-0DA8-4FBE-8C30-721F0CF10076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88779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dirty="0"/>
              <a:t>Mudanças em regras fiscais: Precatórios e teto de gastos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BA4F74-0DA8-4FBE-8C30-721F0CF10076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045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31731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pt-B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BA4F74-0DA8-4FBE-8C30-721F0CF10076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12229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4600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38936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52457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2306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96616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40694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462595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67981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017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826731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522647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702060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6148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28337E5-6899-4E64-BAF2-8E2B23A9788A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5688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8658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0226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3503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2672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56152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o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8196" name="Espaço reservado para número do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30DAE-F47C-4FF8-B5AA-719715884D5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5677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82804F-52EF-47BF-8BAF-213FB68F58CE}" type="datetime1">
              <a:rPr lang="pt-BR" smtClean="0"/>
              <a:pPr>
                <a:defRPr/>
              </a:pPr>
              <a:t>05/10/2022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Adicionar um rodapé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9D7ACD-52A0-4F1A-983D-245F5E2A32E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6969093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C86CBC-0041-41F7-A223-34F61A99EED2}" type="datetime1">
              <a:rPr lang="pt-BR" smtClean="0"/>
              <a:pPr>
                <a:defRPr/>
              </a:pPr>
              <a:t>05/10/2022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Adicionar um rodapé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CCCD15-4537-42FE-8926-221DCEB15AF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0127219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ACC720-2672-4C31-874D-5C456F703DCD}" type="datetime1">
              <a:rPr lang="pt-BR" smtClean="0"/>
              <a:pPr>
                <a:defRPr/>
              </a:pPr>
              <a:t>05/10/2022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Adicionar um rodapé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8D5C0F-5CEE-4772-9BD3-92831983707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74413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ACC720-2672-4C31-874D-5C456F703DCD}" type="datetime1">
              <a:rPr lang="pt-BR" smtClean="0"/>
              <a:pPr>
                <a:defRPr/>
              </a:pPr>
              <a:t>05/10/2022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Adicionar um rodapé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8D5C0F-5CEE-4772-9BD3-92831983707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130369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ACC720-2672-4C31-874D-5C456F703DCD}" type="datetime1">
              <a:rPr lang="pt-BR" smtClean="0"/>
              <a:pPr>
                <a:defRPr/>
              </a:pPr>
              <a:t>05/10/2022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Adicionar um rodapé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8D5C0F-5CEE-4772-9BD3-92831983707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86937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ACC720-2672-4C31-874D-5C456F703DCD}" type="datetime1">
              <a:rPr lang="pt-BR" smtClean="0"/>
              <a:pPr>
                <a:defRPr/>
              </a:pPr>
              <a:t>05/10/2022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Adicionar um rodapé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8D5C0F-5CEE-4772-9BD3-92831983707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246407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E16DA5-6BFF-4212-80D7-C44E6D6A8B45}" type="datetime1">
              <a:rPr lang="pt-BR" smtClean="0"/>
              <a:pPr>
                <a:defRPr/>
              </a:pPr>
              <a:t>05/10/2022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Adicionar um rodapé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66AB92-41F5-4911-AB51-26D96FA50B7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205450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ACC720-2672-4C31-874D-5C456F703DCD}" type="datetime1">
              <a:rPr lang="pt-BR" smtClean="0"/>
              <a:pPr>
                <a:defRPr/>
              </a:pPr>
              <a:t>05/10/2022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Adicionar um rodapé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8D5C0F-5CEE-4772-9BD3-92831983707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698935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B812DE-C6F1-438C-B263-42A28B51DC8E}" type="datetime1">
              <a:rPr lang="pt-BR" smtClean="0"/>
              <a:pPr>
                <a:defRPr/>
              </a:pPr>
              <a:t>05/10/2022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Adicionar um rodapé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72568D-8C77-4FDB-A648-F0ED5DDCACD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3989822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62C61-EC05-4B51-8FA8-857506F2A1E0}" type="datetime1">
              <a:rPr lang="pt-BR" smtClean="0"/>
              <a:pPr>
                <a:defRPr/>
              </a:pPr>
              <a:t>05/10/2022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Adicionar um rodapé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D7B87-6BC2-422D-9317-5AF48F4FFAD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9577494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ACC720-2672-4C31-874D-5C456F703DCD}" type="datetime1">
              <a:rPr lang="pt-BR" smtClean="0"/>
              <a:pPr>
                <a:defRPr/>
              </a:pPr>
              <a:t>05/10/2022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8D5C0F-5CEE-4772-9BD3-92831983707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869425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AACC720-2672-4C31-874D-5C456F703DCD}" type="datetime1">
              <a:rPr lang="pt-BR" smtClean="0"/>
              <a:pPr>
                <a:defRPr/>
              </a:pPr>
              <a:t>05/10/2022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/>
              <a:t>Adicionar um rodapé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28D5C0F-5CEE-4772-9BD3-92831983707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8548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</p:sldLayoutIdLst>
  <p:transition spd="med">
    <p:fade/>
  </p:transition>
  <p:hf sldNum="0" hdr="0" ftr="0" dt="0"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lagesprevi.sc.gov.br/" TargetMode="External"/><Relationship Id="rId5" Type="http://schemas.openxmlformats.org/officeDocument/2006/relationships/hyperlink" Target="mailto:lages.previ@lages.sc.gov" TargetMode="External"/><Relationship Id="rId4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Audiência Pública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4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Programa de Certificação Institucional Pró-Gestão RPPS</a:t>
            </a:r>
          </a:p>
        </p:txBody>
      </p:sp>
      <p:sp>
        <p:nvSpPr>
          <p:cNvPr id="5123" name="Subtítul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0"/>
              </a:spcBef>
            </a:pPr>
            <a:endParaRPr lang="pt-BR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pt-BR" sz="23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Lages, 06 de outubro de 2022</a:t>
            </a:r>
          </a:p>
        </p:txBody>
      </p:sp>
      <p:pic>
        <p:nvPicPr>
          <p:cNvPr id="512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116" y="145535"/>
            <a:ext cx="4899025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557030" y="980728"/>
            <a:ext cx="10971212" cy="676275"/>
          </a:xfrm>
        </p:spPr>
        <p:txBody>
          <a:bodyPr>
            <a:normAutofit/>
          </a:bodyPr>
          <a:lstStyle/>
          <a:p>
            <a:pPr algn="ctr"/>
            <a:r>
              <a:rPr lang="pt-BR" sz="27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Resumo </a:t>
            </a:r>
            <a:r>
              <a:rPr lang="pt-BR" sz="27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das Folhas de Pagamento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896311"/>
              </p:ext>
            </p:extLst>
          </p:nvPr>
        </p:nvGraphicFramePr>
        <p:xfrm>
          <a:off x="1715315" y="1562565"/>
          <a:ext cx="8654643" cy="5111729"/>
        </p:xfrm>
        <a:graphic>
          <a:graphicData uri="http://schemas.openxmlformats.org/drawingml/2006/table">
            <a:tbl>
              <a:tblPr firstRow="1" firstCol="1" bandRow="1"/>
              <a:tblGrid>
                <a:gridCol w="19249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771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133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666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7252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45295"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MÊS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FUNDO FINANCEIRO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FUNDO PREVIDENCIÁRIO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881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7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7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12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VALOR DA FOLHA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Nº BENEFICIÁRIOS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VALOR DA FOLHA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N° BENEFICIÁRIOS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830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JAN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R$ 5.447.748,99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1.145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R$                2.282,07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830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FEV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R$ 5.462.783,31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1.147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R$                2.282,07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830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R$ 5.502.554,69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1.154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R$                3.805,53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830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ABR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R$ 5.524.320,13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1.151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R$                3.805,53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568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MAI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R$ 5.531.116,83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1.160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3.805,53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5830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JUN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R$ 5.569.881,82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1.158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5.190,22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5830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JUL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R$ 5.595.684,88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1.166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5.190,22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5830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AGO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R$ 5.611.583,01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1.169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5.190,22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5830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SET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R$ 5.629.969,99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1.174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5.190,22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5830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OUT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R$ 5.649.682,17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1.175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5.190,22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5830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DÉCIMO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R$ 5.474.548,59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1.170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4.613,26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5830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NOV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R$ 5.680.731,35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1.182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5.190,22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5830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R$ 5.694.187,97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1.184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5.190,22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60581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R$ 72.374.793,73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56.925,53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838692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557030" y="432048"/>
            <a:ext cx="10971212" cy="6762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800" dirty="0">
                <a:latin typeface="+mn-lt"/>
              </a:rPr>
              <a:t/>
            </a:r>
            <a:br>
              <a:rPr lang="pt-BR" sz="2800" dirty="0">
                <a:latin typeface="+mn-lt"/>
              </a:rPr>
            </a:br>
            <a:r>
              <a:rPr lang="pt-BR" sz="2800" dirty="0">
                <a:latin typeface="+mn-lt"/>
              </a:rPr>
              <a:t>  </a:t>
            </a:r>
            <a:br>
              <a:rPr lang="pt-BR" sz="2800" dirty="0">
                <a:latin typeface="+mn-lt"/>
              </a:rPr>
            </a:br>
            <a:r>
              <a:rPr lang="pt-BR" sz="2800" dirty="0">
                <a:latin typeface="+mn-lt"/>
              </a:rPr>
              <a:t/>
            </a:r>
            <a:br>
              <a:rPr lang="pt-BR" sz="2800" dirty="0">
                <a:latin typeface="+mn-lt"/>
              </a:rPr>
            </a:br>
            <a:r>
              <a:rPr lang="pt-BR" sz="30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Receitas</a:t>
            </a:r>
            <a:endParaRPr lang="pt-BR" sz="3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804276"/>
              </p:ext>
            </p:extLst>
          </p:nvPr>
        </p:nvGraphicFramePr>
        <p:xfrm>
          <a:off x="1254104" y="1556792"/>
          <a:ext cx="9577065" cy="4608512"/>
        </p:xfrm>
        <a:graphic>
          <a:graphicData uri="http://schemas.openxmlformats.org/drawingml/2006/table">
            <a:tbl>
              <a:tblPr firstRow="1" firstCol="1" bandRow="1"/>
              <a:tblGrid>
                <a:gridCol w="31923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923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19235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41274"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RECEITAS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1274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FUNDO PREVIDENCIÁRIO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FUNDO FINANCEIRO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127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846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Contribuições Patronais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 6.119.332,37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22.808.380,59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846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Contribuições Servidores Ativos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 4.161.981,99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15.240.471,59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846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Contribuições Aposentados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            -  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2.276.455,58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846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Contribuições Pensionistas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            -  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61.244,66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846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Aportes Insuficiência Financeira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            -  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20.716.729,88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5846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Parcelamentos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            -  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4.067,17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5846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Compensação Previdenciária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            -  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2.648.877,88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5846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Rendimentos de Aplicações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    362.977,16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130.593,40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5846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Outras Receitas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            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68.903,91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5846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10.644.291,52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63.955.724,66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841994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557031" y="432048"/>
            <a:ext cx="10971212" cy="6762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800" dirty="0">
                <a:latin typeface="+mn-lt"/>
              </a:rPr>
              <a:t/>
            </a:r>
            <a:br>
              <a:rPr lang="pt-BR" sz="2800" dirty="0">
                <a:latin typeface="+mn-lt"/>
              </a:rPr>
            </a:br>
            <a:r>
              <a:rPr lang="pt-BR" sz="2800" dirty="0">
                <a:latin typeface="+mn-lt"/>
              </a:rPr>
              <a:t>  </a:t>
            </a:r>
            <a:br>
              <a:rPr lang="pt-BR" sz="2800" dirty="0">
                <a:latin typeface="+mn-lt"/>
              </a:rPr>
            </a:br>
            <a:r>
              <a:rPr lang="pt-BR" sz="2800" dirty="0">
                <a:latin typeface="+mn-lt"/>
              </a:rPr>
              <a:t/>
            </a:r>
            <a:br>
              <a:rPr lang="pt-BR" sz="2800" dirty="0">
                <a:latin typeface="+mn-lt"/>
              </a:rPr>
            </a:br>
            <a:r>
              <a:rPr lang="pt-BR" sz="30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Despesas</a:t>
            </a:r>
            <a:endParaRPr lang="pt-BR" sz="3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862978"/>
              </p:ext>
            </p:extLst>
          </p:nvPr>
        </p:nvGraphicFramePr>
        <p:xfrm>
          <a:off x="1038081" y="1556792"/>
          <a:ext cx="10009112" cy="4560512"/>
        </p:xfrm>
        <a:graphic>
          <a:graphicData uri="http://schemas.openxmlformats.org/drawingml/2006/table">
            <a:tbl>
              <a:tblPr firstRow="1" firstCol="1" bandRow="1"/>
              <a:tblGrid>
                <a:gridCol w="36720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007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3631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32048"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DESPESAS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2048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FUNDO PREVIDENCIÁRIO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FUNDO FINANCEIRO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6806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Aposentados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          27.258,62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63.201.430,57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6806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Pensionistas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          29.666,91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9.173.032,06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6806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Despesas Administrativas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        148.938,98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745.207,01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6806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Compensação Previdenciária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            -  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88.615,81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6806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Outras Despesas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            -  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21.014,40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6806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        205.864,51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73.229.299,85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6810051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557030" y="838944"/>
            <a:ext cx="10971212" cy="676275"/>
          </a:xfrm>
        </p:spPr>
        <p:txBody>
          <a:bodyPr>
            <a:normAutofit fontScale="90000"/>
          </a:bodyPr>
          <a:lstStyle/>
          <a:p>
            <a:pPr lvl="1" algn="ctr" fontAlgn="auto">
              <a:spcAft>
                <a:spcPts val="0"/>
              </a:spcAft>
              <a:defRPr/>
            </a:pPr>
            <a:r>
              <a:rPr lang="pt-BR" sz="2800" dirty="0">
                <a:latin typeface="+mn-lt"/>
              </a:rPr>
              <a:t/>
            </a:r>
            <a:br>
              <a:rPr lang="pt-BR" sz="2800" dirty="0">
                <a:latin typeface="+mn-lt"/>
              </a:rPr>
            </a:br>
            <a:r>
              <a:rPr lang="pt-BR" sz="2800" dirty="0">
                <a:latin typeface="+mn-lt"/>
              </a:rPr>
              <a:t>  </a:t>
            </a:r>
            <a:br>
              <a:rPr lang="pt-BR" sz="2800" dirty="0">
                <a:latin typeface="+mn-lt"/>
              </a:rPr>
            </a:br>
            <a:r>
              <a:rPr lang="pt-BR" sz="2800" dirty="0">
                <a:latin typeface="+mn-lt"/>
              </a:rPr>
              <a:t/>
            </a:r>
            <a:br>
              <a:rPr lang="pt-BR" sz="2800" dirty="0">
                <a:latin typeface="+mn-lt"/>
              </a:rPr>
            </a:br>
            <a:r>
              <a:rPr lang="pt-BR" sz="2800" dirty="0">
                <a:latin typeface="+mn-lt"/>
              </a:rPr>
              <a:t/>
            </a:r>
            <a:br>
              <a:rPr lang="pt-BR" sz="2800" dirty="0">
                <a:latin typeface="+mn-lt"/>
              </a:rPr>
            </a:br>
            <a:r>
              <a:rPr lang="pt-BR" sz="3100" b="1" kern="1200" spc="-5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Relação </a:t>
            </a:r>
            <a:r>
              <a:rPr lang="pt-BR" sz="3100" b="1" kern="1200" spc="-5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de Receitas de Contribuições x Despesas com folhas de pagamentos</a:t>
            </a:r>
            <a:r>
              <a:rPr lang="pt-BR" b="1" dirty="0"/>
              <a:t/>
            </a:r>
            <a:br>
              <a:rPr lang="pt-BR" b="1" dirty="0"/>
            </a:br>
            <a:endParaRPr lang="pt-BR" sz="6600" b="1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091959"/>
              </p:ext>
            </p:extLst>
          </p:nvPr>
        </p:nvGraphicFramePr>
        <p:xfrm>
          <a:off x="1290109" y="1844824"/>
          <a:ext cx="9505055" cy="4104452"/>
        </p:xfrm>
        <a:graphic>
          <a:graphicData uri="http://schemas.openxmlformats.org/drawingml/2006/table">
            <a:tbl>
              <a:tblPr firstRow="1" firstCol="1" bandRow="1"/>
              <a:tblGrid>
                <a:gridCol w="38051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635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56050"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RELAÇÃO RECEITAS X DESPESAS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6050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FUNDO PREVIDENCIÁRIO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FUNDO FINANCEIRO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605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60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Contribuições Patronais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   6.119.332,37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22.808.380,59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60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Contribuições Servidores Ativos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   4.161.981,99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15.240.471,59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60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Contribuições Aposentados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                 0,00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2.337.700,24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560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Desp. Folha Inativos/Pensionista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       -56.925,53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-72.374.462,63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60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Desp. Folha Servidores Instituto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     -148.938,98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-369.412,73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5605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 10.075.449,85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-31.618.497,41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5843571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ítulo 4"/>
          <p:cNvSpPr>
            <a:spLocks noGrp="1"/>
          </p:cNvSpPr>
          <p:nvPr>
            <p:ph type="title"/>
          </p:nvPr>
        </p:nvSpPr>
        <p:spPr>
          <a:xfrm>
            <a:off x="557031" y="1124744"/>
            <a:ext cx="10971212" cy="503238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solidFill>
                  <a:schemeClr val="accent1"/>
                </a:solidFill>
                <a:latin typeface="+mn-lt"/>
              </a:rPr>
              <a:t>Política </a:t>
            </a:r>
            <a:r>
              <a:rPr lang="pt-BR" sz="2800" b="1" dirty="0">
                <a:solidFill>
                  <a:schemeClr val="accent1"/>
                </a:solidFill>
                <a:latin typeface="+mn-lt"/>
              </a:rPr>
              <a:t>de Investimentos</a:t>
            </a:r>
          </a:p>
        </p:txBody>
      </p:sp>
      <p:sp>
        <p:nvSpPr>
          <p:cNvPr id="5" name="Espaço Reservado para Conteúdo 5"/>
          <p:cNvSpPr>
            <a:spLocks noGrp="1"/>
          </p:cNvSpPr>
          <p:nvPr>
            <p:ph idx="1"/>
          </p:nvPr>
        </p:nvSpPr>
        <p:spPr>
          <a:xfrm>
            <a:off x="534012" y="1627982"/>
            <a:ext cx="11017250" cy="4191000"/>
          </a:xfrm>
        </p:spPr>
        <p:txBody>
          <a:bodyPr>
            <a:normAutofit/>
          </a:bodyPr>
          <a:lstStyle/>
          <a:p>
            <a:pPr algn="just"/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A Política de Investimentos estabelece a forma de gerenciamento dos investimentos e desinvestimentos dos recursos financeiros e traz em seu contexto principal os limites de alocação em ativos de renda fixa, renda variável e investimentos estruturados, em consonância com a legislação vigente. </a:t>
            </a:r>
          </a:p>
          <a:p>
            <a:pPr algn="just"/>
            <a:endParaRPr lang="pt-BR" sz="25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A Política de Investimentos deve ser elaborada anualmente, podendo ser revista e alterada durante o decorrer do ano, conforme entendimento da Diretoria, Comitê de Investimentos ou Conselho Administrativo. A vigência da Política de Investimentos compreende o período entre 1º de janeiro a 31 de dezembro.</a:t>
            </a:r>
          </a:p>
          <a:p>
            <a:pPr algn="just"/>
            <a:endParaRPr lang="pt-BR" sz="2400" dirty="0">
              <a:solidFill>
                <a:schemeClr val="accent1"/>
              </a:solidFill>
            </a:endParaRPr>
          </a:p>
          <a:p>
            <a:pPr algn="just"/>
            <a:endParaRPr lang="pt-BR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427055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ítulo 4"/>
          <p:cNvSpPr>
            <a:spLocks noGrp="1"/>
          </p:cNvSpPr>
          <p:nvPr>
            <p:ph type="title"/>
          </p:nvPr>
        </p:nvSpPr>
        <p:spPr>
          <a:xfrm>
            <a:off x="426062" y="864096"/>
            <a:ext cx="11233150" cy="792163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solidFill>
                  <a:schemeClr val="accent1"/>
                </a:solidFill>
                <a:latin typeface="+mn-lt"/>
              </a:rPr>
              <a:t>Gestão </a:t>
            </a:r>
            <a:r>
              <a:rPr lang="pt-BR" sz="2800" b="1" dirty="0">
                <a:solidFill>
                  <a:schemeClr val="accent1"/>
                </a:solidFill>
                <a:latin typeface="+mn-lt"/>
              </a:rPr>
              <a:t>de Investimentos</a:t>
            </a:r>
          </a:p>
        </p:txBody>
      </p:sp>
      <p:sp>
        <p:nvSpPr>
          <p:cNvPr id="5" name="Retângulo 4"/>
          <p:cNvSpPr/>
          <p:nvPr/>
        </p:nvSpPr>
        <p:spPr>
          <a:xfrm>
            <a:off x="1254105" y="1649672"/>
            <a:ext cx="95770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25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Em 31 de Dezembro de 2021, os recursos do LAGESPREVI estavam aplicados em 21 fundos de investimentos nos segmentos de renda fixa, ações e multimercado, com os recursos segregados entre Fundo Financeiro e Fundo Previdenciário:</a:t>
            </a:r>
          </a:p>
        </p:txBody>
      </p:sp>
      <p:graphicFrame>
        <p:nvGraphicFramePr>
          <p:cNvPr id="6" name="Espaço Reservado para Conteúdo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7490185"/>
              </p:ext>
            </p:extLst>
          </p:nvPr>
        </p:nvGraphicFramePr>
        <p:xfrm>
          <a:off x="3190963" y="3277733"/>
          <a:ext cx="5759450" cy="22606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155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4394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729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FUNDO FINANCEIRO</a:t>
                      </a:r>
                      <a:endParaRPr lang="pt-BR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3" marR="9523" marT="9524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146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Valor de recursos aplicados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3" marR="9523" marT="9524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BR" sz="2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3.559.884.41 </a:t>
                      </a:r>
                    </a:p>
                  </a:txBody>
                  <a:tcPr marL="9523" marR="9523" marT="9524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649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FUNDO PREVIDENCIÁRIO</a:t>
                      </a:r>
                      <a:endParaRPr lang="pt-BR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3" marR="9523" marT="9524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45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Valor de recursos aplicados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3" marR="9523" marT="9524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R$ </a:t>
                      </a:r>
                      <a:r>
                        <a:rPr lang="pt-BR" sz="2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74.126.610,13 </a:t>
                      </a:r>
                    </a:p>
                  </a:txBody>
                  <a:tcPr marL="9523" marR="9523" marT="9524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649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DE RECURSOS APLICADOS LAGESPREVI</a:t>
                      </a:r>
                      <a:endParaRPr lang="pt-BR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3" marR="9523" marT="9524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4306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77.686.494,54 </a:t>
                      </a:r>
                    </a:p>
                  </a:txBody>
                  <a:tcPr marL="9523" marR="9523" marT="9524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7962907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4F890815-215D-9384-3306-08E94839B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6460" y="1556792"/>
            <a:ext cx="5382334" cy="497625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A4353A63-B150-88A3-9CB5-7F733B9B46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748" y="1585189"/>
            <a:ext cx="6187344" cy="2929852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A3772F7-010C-7186-FA33-3B56FF8DE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837828" y="4797151"/>
            <a:ext cx="7128792" cy="792086"/>
          </a:xfrm>
        </p:spPr>
        <p:txBody>
          <a:bodyPr>
            <a:normAutofit fontScale="90000"/>
          </a:bodyPr>
          <a:lstStyle/>
          <a:p>
            <a:r>
              <a:rPr lang="pt-BR" sz="2000" b="1" dirty="0"/>
              <a:t/>
            </a:r>
            <a:br>
              <a:rPr lang="pt-BR" sz="2000" b="1" dirty="0"/>
            </a:br>
            <a:r>
              <a:rPr lang="pt-BR" sz="2200" b="1" dirty="0"/>
              <a:t>Patrimônio Total:      R$ 77.686.494,54 *</a:t>
            </a:r>
            <a:r>
              <a:rPr lang="pt-BR" sz="2000" b="1" dirty="0"/>
              <a:t/>
            </a:r>
            <a:br>
              <a:rPr lang="pt-BR" sz="2000" b="1" dirty="0"/>
            </a:br>
            <a:r>
              <a:rPr lang="pt-BR" sz="2000" b="1" dirty="0"/>
              <a:t>*</a:t>
            </a:r>
            <a:r>
              <a:rPr lang="pt-BR" sz="1800" b="1" dirty="0"/>
              <a:t>Dez/2021</a:t>
            </a:r>
            <a:r>
              <a:rPr lang="pt-BR" sz="2000" b="1" dirty="0"/>
              <a:t/>
            </a:r>
            <a:br>
              <a:rPr lang="pt-BR" sz="2000" b="1" dirty="0"/>
            </a:br>
            <a:endParaRPr lang="pt-BR" sz="2000" b="1" dirty="0"/>
          </a:p>
        </p:txBody>
      </p:sp>
      <p:pic>
        <p:nvPicPr>
          <p:cNvPr id="7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204" y="18094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2155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ítulo 4"/>
          <p:cNvSpPr txBox="1">
            <a:spLocks/>
          </p:cNvSpPr>
          <p:nvPr/>
        </p:nvSpPr>
        <p:spPr bwMode="auto">
          <a:xfrm>
            <a:off x="4006180" y="1052736"/>
            <a:ext cx="457768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pt-BR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Fundo Previdenciário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80" y="1746200"/>
            <a:ext cx="5923085" cy="371361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2484" y="1735440"/>
            <a:ext cx="5040560" cy="3724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673694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ítulo 4"/>
          <p:cNvSpPr txBox="1">
            <a:spLocks/>
          </p:cNvSpPr>
          <p:nvPr/>
        </p:nvSpPr>
        <p:spPr bwMode="auto">
          <a:xfrm>
            <a:off x="3637454" y="1051967"/>
            <a:ext cx="5121254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pt-BR" sz="2400" b="1" dirty="0">
                <a:solidFill>
                  <a:schemeClr val="accent1"/>
                </a:solidFill>
              </a:rPr>
              <a:t>Fundo Financeiro</a:t>
            </a:r>
          </a:p>
        </p:txBody>
      </p:sp>
      <p:pic>
        <p:nvPicPr>
          <p:cNvPr id="5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7454" y="1556792"/>
            <a:ext cx="5121254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6723570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="" xmlns:a16="http://schemas.microsoft.com/office/drawing/2014/main" id="{18B2BBE3-D8F6-4CB1-8BA0-1597D8FEB807}"/>
              </a:ext>
            </a:extLst>
          </p:cNvPr>
          <p:cNvSpPr/>
          <p:nvPr/>
        </p:nvSpPr>
        <p:spPr>
          <a:xfrm>
            <a:off x="-1" y="200254"/>
            <a:ext cx="12188825" cy="363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431888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endParaRPr lang="pt-BR" sz="2159" b="1" dirty="0">
              <a:latin typeface="Nexa Bold" panose="02000000000000000000" pitchFamily="50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="" xmlns:a16="http://schemas.microsoft.com/office/drawing/2014/main" id="{C908E4C3-F4C4-4E91-83CB-9CE23AA644AD}"/>
              </a:ext>
            </a:extLst>
          </p:cNvPr>
          <p:cNvSpPr/>
          <p:nvPr/>
        </p:nvSpPr>
        <p:spPr>
          <a:xfrm>
            <a:off x="1737483" y="1902523"/>
            <a:ext cx="8713859" cy="3052955"/>
          </a:xfrm>
          <a:prstGeom prst="rect">
            <a:avLst/>
          </a:prstGeom>
          <a:solidFill>
            <a:srgbClr val="07767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759" dirty="0"/>
              <a:t>CONJUNTURA INTERNA</a:t>
            </a:r>
          </a:p>
        </p:txBody>
      </p:sp>
      <p:pic>
        <p:nvPicPr>
          <p:cNvPr id="3" name="Imagem 3">
            <a:extLst>
              <a:ext uri="{FF2B5EF4-FFF2-40B4-BE49-F238E27FC236}">
                <a16:creationId xmlns="" xmlns:a16="http://schemas.microsoft.com/office/drawing/2014/main" id="{F6D47C82-100F-C013-EBBD-E549401751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0636135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>
          <a:xfrm>
            <a:off x="1125860" y="1772816"/>
            <a:ext cx="10287000" cy="4751387"/>
          </a:xfrm>
        </p:spPr>
        <p:txBody>
          <a:bodyPr>
            <a:normAutofit/>
          </a:bodyPr>
          <a:lstStyle/>
          <a:p>
            <a:pPr marL="0" indent="0" algn="ctr" fontAlgn="auto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 Esta Audiência Pública está sendo realizada como requisito para manutenção da certificação do Programa Pró Gestão RPPS, onde será apresentado: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dirty="0">
              <a:solidFill>
                <a:schemeClr val="accent1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O Relatório de Governança Corporativa ano do ano de 2021;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Resultados da Avaliação Atuarial do ano de 2021;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Resultados da Política de Investimentos do ano de 2021.</a:t>
            </a:r>
          </a:p>
        </p:txBody>
      </p:sp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="" xmlns:a16="http://schemas.microsoft.com/office/drawing/2014/main" id="{18B2BBE3-D8F6-4CB1-8BA0-1597D8FEB807}"/>
              </a:ext>
            </a:extLst>
          </p:cNvPr>
          <p:cNvSpPr/>
          <p:nvPr/>
        </p:nvSpPr>
        <p:spPr>
          <a:xfrm>
            <a:off x="-1" y="200254"/>
            <a:ext cx="12188825" cy="363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431888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pt-BR" sz="2159" b="1" dirty="0">
                <a:latin typeface="Nexa Bold" panose="02000000000000000000" pitchFamily="50" charset="0"/>
              </a:rPr>
              <a:t>2021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="" xmlns:a16="http://schemas.microsoft.com/office/drawing/2014/main" id="{E7FD18C7-0353-EB42-DC2B-FDB7BE1834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2633650"/>
              </p:ext>
            </p:extLst>
          </p:nvPr>
        </p:nvGraphicFramePr>
        <p:xfrm>
          <a:off x="599469" y="980728"/>
          <a:ext cx="10989887" cy="4464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="" xmlns:a16="http://schemas.microsoft.com/office/drawing/2014/main" id="{87A9A713-1B18-FEF7-3233-9697FC418CEA}"/>
              </a:ext>
            </a:extLst>
          </p:cNvPr>
          <p:cNvSpPr txBox="1"/>
          <p:nvPr/>
        </p:nvSpPr>
        <p:spPr>
          <a:xfrm>
            <a:off x="438796" y="5573389"/>
            <a:ext cx="10896810" cy="9787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814" indent="-342814">
              <a:buClr>
                <a:srgbClr val="077674"/>
              </a:buClr>
              <a:buFont typeface="Wingdings" panose="05000000000000000000" pitchFamily="2" charset="2"/>
              <a:buChar char="Ø"/>
            </a:pPr>
            <a:r>
              <a:rPr lang="pt-BR" sz="1920" dirty="0">
                <a:solidFill>
                  <a:srgbClr val="E7E6E6">
                    <a:lumMod val="50000"/>
                  </a:srgbClr>
                </a:solidFill>
                <a:latin typeface="Lato" panose="020F0502020204030203" pitchFamily="34" charset="0"/>
              </a:rPr>
              <a:t>Inflação ainda não apresenta sinais de desaceleração;</a:t>
            </a:r>
          </a:p>
          <a:p>
            <a:pPr marL="342814" indent="-342814">
              <a:buClr>
                <a:srgbClr val="077674"/>
              </a:buClr>
              <a:buFont typeface="Wingdings" panose="05000000000000000000" pitchFamily="2" charset="2"/>
              <a:buChar char="Ø"/>
            </a:pPr>
            <a:r>
              <a:rPr lang="pt-BR" sz="1920" dirty="0">
                <a:solidFill>
                  <a:srgbClr val="E7E6E6">
                    <a:lumMod val="50000"/>
                  </a:srgbClr>
                </a:solidFill>
                <a:latin typeface="Lato" panose="020F0502020204030203" pitchFamily="34" charset="0"/>
              </a:rPr>
              <a:t>Risco fiscal segue elevado neste primeiro semestre;</a:t>
            </a:r>
          </a:p>
          <a:p>
            <a:pPr marL="342814" indent="-342814">
              <a:buClr>
                <a:srgbClr val="077674"/>
              </a:buClr>
              <a:buFont typeface="Wingdings" panose="05000000000000000000" pitchFamily="2" charset="2"/>
              <a:buChar char="Ø"/>
            </a:pPr>
            <a:r>
              <a:rPr lang="pt-BR" sz="1920" dirty="0">
                <a:solidFill>
                  <a:srgbClr val="E7E6E6">
                    <a:lumMod val="50000"/>
                  </a:srgbClr>
                </a:solidFill>
                <a:latin typeface="Lato" panose="020F0502020204030203" pitchFamily="34" charset="0"/>
              </a:rPr>
              <a:t>Incertezas provenientes do cenário externo também afetam os mercados brasileiros.</a:t>
            </a:r>
          </a:p>
        </p:txBody>
      </p:sp>
      <p:pic>
        <p:nvPicPr>
          <p:cNvPr id="2" name="Imagem 3">
            <a:extLst>
              <a:ext uri="{FF2B5EF4-FFF2-40B4-BE49-F238E27FC236}">
                <a16:creationId xmlns="" xmlns:a16="http://schemas.microsoft.com/office/drawing/2014/main" id="{8947A877-DA72-E418-708B-4683BE8C22F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7576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="" xmlns:a16="http://schemas.microsoft.com/office/drawing/2014/main" id="{18B2BBE3-D8F6-4CB1-8BA0-1597D8FEB807}"/>
              </a:ext>
            </a:extLst>
          </p:cNvPr>
          <p:cNvSpPr/>
          <p:nvPr/>
        </p:nvSpPr>
        <p:spPr>
          <a:xfrm>
            <a:off x="-1" y="200254"/>
            <a:ext cx="12188825" cy="363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431888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pt-BR" sz="2159" b="1" dirty="0">
                <a:latin typeface="Nexa Bold" panose="02000000000000000000" pitchFamily="50" charset="0"/>
              </a:rPr>
              <a:t>PROJEÇÕES E REALIDADE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="" xmlns:a16="http://schemas.microsoft.com/office/drawing/2014/main" id="{7DFC9F6C-A26D-7BE6-8B3E-724D3DA77A69}"/>
              </a:ext>
            </a:extLst>
          </p:cNvPr>
          <p:cNvGraphicFramePr>
            <a:graphicFrameLocks noGrp="1"/>
          </p:cNvGraphicFramePr>
          <p:nvPr/>
        </p:nvGraphicFramePr>
        <p:xfrm>
          <a:off x="372847" y="2669103"/>
          <a:ext cx="5636773" cy="1733535"/>
        </p:xfrm>
        <a:graphic>
          <a:graphicData uri="http://schemas.openxmlformats.org/drawingml/2006/table">
            <a:tbl>
              <a:tblPr/>
              <a:tblGrid>
                <a:gridCol w="1127412">
                  <a:extLst>
                    <a:ext uri="{9D8B030D-6E8A-4147-A177-3AD203B41FA5}">
                      <a16:colId xmlns="" xmlns:a16="http://schemas.microsoft.com/office/drawing/2014/main" val="439283622"/>
                    </a:ext>
                  </a:extLst>
                </a:gridCol>
                <a:gridCol w="2219982">
                  <a:extLst>
                    <a:ext uri="{9D8B030D-6E8A-4147-A177-3AD203B41FA5}">
                      <a16:colId xmlns="" xmlns:a16="http://schemas.microsoft.com/office/drawing/2014/main" val="66752692"/>
                    </a:ext>
                  </a:extLst>
                </a:gridCol>
                <a:gridCol w="2289379">
                  <a:extLst>
                    <a:ext uri="{9D8B030D-6E8A-4147-A177-3AD203B41FA5}">
                      <a16:colId xmlns="" xmlns:a16="http://schemas.microsoft.com/office/drawing/2014/main" val="304741320"/>
                    </a:ext>
                  </a:extLst>
                </a:gridCol>
              </a:tblGrid>
              <a:tr h="3405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27" marR="11427" marT="1142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Projeção</a:t>
                      </a:r>
                    </a:p>
                  </a:txBody>
                  <a:tcPr marL="11427" marR="11427" marT="11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Fechamento</a:t>
                      </a:r>
                    </a:p>
                  </a:txBody>
                  <a:tcPr marL="11427" marR="11427" marT="11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31308257"/>
                  </a:ext>
                </a:extLst>
              </a:tr>
              <a:tr h="340525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PIB</a:t>
                      </a:r>
                    </a:p>
                  </a:txBody>
                  <a:tcPr marL="11427" marR="11427" marT="11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2,30%</a:t>
                      </a:r>
                    </a:p>
                  </a:txBody>
                  <a:tcPr marL="11427" marR="11427" marT="11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-4,10%</a:t>
                      </a:r>
                    </a:p>
                  </a:txBody>
                  <a:tcPr marL="11427" marR="11427" marT="11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52982252"/>
                  </a:ext>
                </a:extLst>
              </a:tr>
              <a:tr h="340525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Inflação</a:t>
                      </a:r>
                    </a:p>
                  </a:txBody>
                  <a:tcPr marL="11427" marR="11427" marT="11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3,61%</a:t>
                      </a:r>
                    </a:p>
                  </a:txBody>
                  <a:tcPr marL="11427" marR="11427" marT="11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4,52%</a:t>
                      </a:r>
                    </a:p>
                  </a:txBody>
                  <a:tcPr marL="11427" marR="11427" marT="11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60704583"/>
                  </a:ext>
                </a:extLst>
              </a:tr>
              <a:tr h="340525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Juros</a:t>
                      </a:r>
                    </a:p>
                  </a:txBody>
                  <a:tcPr marL="11427" marR="11427" marT="11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4,50%</a:t>
                      </a:r>
                    </a:p>
                  </a:txBody>
                  <a:tcPr marL="11427" marR="11427" marT="11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2,00%</a:t>
                      </a:r>
                    </a:p>
                  </a:txBody>
                  <a:tcPr marL="11427" marR="11427" marT="11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42012516"/>
                  </a:ext>
                </a:extLst>
              </a:tr>
              <a:tr h="340525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Bolsa</a:t>
                      </a:r>
                    </a:p>
                  </a:txBody>
                  <a:tcPr marL="11427" marR="11427" marT="11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16,38%</a:t>
                      </a:r>
                    </a:p>
                  </a:txBody>
                  <a:tcPr marL="11427" marR="11427" marT="11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2,92%</a:t>
                      </a:r>
                    </a:p>
                  </a:txBody>
                  <a:tcPr marL="11427" marR="11427" marT="11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33469678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C22C7B7B-FD5C-7AA8-F9EF-7CD2748143C3}"/>
              </a:ext>
            </a:extLst>
          </p:cNvPr>
          <p:cNvSpPr txBox="1"/>
          <p:nvPr/>
        </p:nvSpPr>
        <p:spPr>
          <a:xfrm>
            <a:off x="2114206" y="2122736"/>
            <a:ext cx="3895414" cy="46153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2399" dirty="0">
                <a:solidFill>
                  <a:schemeClr val="accent5">
                    <a:lumMod val="50000"/>
                  </a:schemeClr>
                </a:solidFill>
                <a:latin typeface="Lato" panose="020F0502020204030203" pitchFamily="34" charset="0"/>
              </a:rPr>
              <a:t>2020</a:t>
            </a:r>
          </a:p>
        </p:txBody>
      </p:sp>
      <p:graphicFrame>
        <p:nvGraphicFramePr>
          <p:cNvPr id="8" name="Tabela 7">
            <a:extLst>
              <a:ext uri="{FF2B5EF4-FFF2-40B4-BE49-F238E27FC236}">
                <a16:creationId xmlns="" xmlns:a16="http://schemas.microsoft.com/office/drawing/2014/main" id="{9154DFC2-8801-8F5A-98D7-458DCB54E70A}"/>
              </a:ext>
            </a:extLst>
          </p:cNvPr>
          <p:cNvGraphicFramePr>
            <a:graphicFrameLocks noGrp="1"/>
          </p:cNvGraphicFramePr>
          <p:nvPr/>
        </p:nvGraphicFramePr>
        <p:xfrm>
          <a:off x="6047777" y="2669101"/>
          <a:ext cx="2537395" cy="1733535"/>
        </p:xfrm>
        <a:graphic>
          <a:graphicData uri="http://schemas.openxmlformats.org/drawingml/2006/table">
            <a:tbl>
              <a:tblPr/>
              <a:tblGrid>
                <a:gridCol w="2537395">
                  <a:extLst>
                    <a:ext uri="{9D8B030D-6E8A-4147-A177-3AD203B41FA5}">
                      <a16:colId xmlns="" xmlns:a16="http://schemas.microsoft.com/office/drawing/2014/main" val="2997593020"/>
                    </a:ext>
                  </a:extLst>
                </a:gridCol>
              </a:tblGrid>
              <a:tr h="3405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Projeção</a:t>
                      </a:r>
                    </a:p>
                  </a:txBody>
                  <a:tcPr marL="11427" marR="11427" marT="11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08673193"/>
                  </a:ext>
                </a:extLst>
              </a:tr>
              <a:tr h="3405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3,40%</a:t>
                      </a:r>
                    </a:p>
                  </a:txBody>
                  <a:tcPr marL="11427" marR="11427" marT="11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017653"/>
                  </a:ext>
                </a:extLst>
              </a:tr>
              <a:tr h="3405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3,32%</a:t>
                      </a:r>
                    </a:p>
                  </a:txBody>
                  <a:tcPr marL="11427" marR="11427" marT="11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0818605"/>
                  </a:ext>
                </a:extLst>
              </a:tr>
              <a:tr h="3405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3,00%</a:t>
                      </a:r>
                    </a:p>
                  </a:txBody>
                  <a:tcPr marL="11427" marR="11427" marT="11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2053771"/>
                  </a:ext>
                </a:extLst>
              </a:tr>
              <a:tr h="3405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11,61%</a:t>
                      </a:r>
                    </a:p>
                  </a:txBody>
                  <a:tcPr marL="11427" marR="11427" marT="11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51172392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="" xmlns:a16="http://schemas.microsoft.com/office/drawing/2014/main" id="{5CF49A16-4493-C7EF-36A6-C0ADB76D1BC3}"/>
              </a:ext>
            </a:extLst>
          </p:cNvPr>
          <p:cNvGraphicFramePr>
            <a:graphicFrameLocks noGrp="1"/>
          </p:cNvGraphicFramePr>
          <p:nvPr/>
        </p:nvGraphicFramePr>
        <p:xfrm>
          <a:off x="8585172" y="2669102"/>
          <a:ext cx="2429945" cy="1733535"/>
        </p:xfrm>
        <a:graphic>
          <a:graphicData uri="http://schemas.openxmlformats.org/drawingml/2006/table">
            <a:tbl>
              <a:tblPr/>
              <a:tblGrid>
                <a:gridCol w="2429945">
                  <a:extLst>
                    <a:ext uri="{9D8B030D-6E8A-4147-A177-3AD203B41FA5}">
                      <a16:colId xmlns="" xmlns:a16="http://schemas.microsoft.com/office/drawing/2014/main" val="3889610599"/>
                    </a:ext>
                  </a:extLst>
                </a:gridCol>
              </a:tblGrid>
              <a:tr h="3405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Fechamento</a:t>
                      </a:r>
                    </a:p>
                  </a:txBody>
                  <a:tcPr marL="11427" marR="11427" marT="11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25056012"/>
                  </a:ext>
                </a:extLst>
              </a:tr>
              <a:tr h="3405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4,60%</a:t>
                      </a:r>
                    </a:p>
                  </a:txBody>
                  <a:tcPr marL="11427" marR="11427" marT="11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0979750"/>
                  </a:ext>
                </a:extLst>
              </a:tr>
              <a:tr h="3405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10,06%</a:t>
                      </a:r>
                    </a:p>
                  </a:txBody>
                  <a:tcPr marL="11427" marR="11427" marT="11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4129030"/>
                  </a:ext>
                </a:extLst>
              </a:tr>
              <a:tr h="3405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9,25%</a:t>
                      </a:r>
                    </a:p>
                  </a:txBody>
                  <a:tcPr marL="11427" marR="11427" marT="11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8018672"/>
                  </a:ext>
                </a:extLst>
              </a:tr>
              <a:tr h="3405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-11,92%</a:t>
                      </a:r>
                    </a:p>
                  </a:txBody>
                  <a:tcPr marL="11427" marR="11427" marT="114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80168493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="" xmlns:a16="http://schemas.microsoft.com/office/drawing/2014/main" id="{CFA4E3F1-C258-A6C7-EDD6-886503121CD2}"/>
              </a:ext>
            </a:extLst>
          </p:cNvPr>
          <p:cNvSpPr txBox="1"/>
          <p:nvPr/>
        </p:nvSpPr>
        <p:spPr>
          <a:xfrm>
            <a:off x="6047776" y="2122736"/>
            <a:ext cx="4967341" cy="46153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2399" dirty="0">
                <a:solidFill>
                  <a:schemeClr val="accent5">
                    <a:lumMod val="50000"/>
                  </a:schemeClr>
                </a:solidFill>
                <a:latin typeface="Lato" panose="020F0502020204030203" pitchFamily="34" charset="0"/>
              </a:rPr>
              <a:t>2021</a:t>
            </a:r>
          </a:p>
        </p:txBody>
      </p:sp>
      <p:pic>
        <p:nvPicPr>
          <p:cNvPr id="2" name="Imagem 3">
            <a:extLst>
              <a:ext uri="{FF2B5EF4-FFF2-40B4-BE49-F238E27FC236}">
                <a16:creationId xmlns="" xmlns:a16="http://schemas.microsoft.com/office/drawing/2014/main" id="{4BB876EC-E899-AABC-2A4A-FA42C4340F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27151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2525249989"/>
              </p:ext>
            </p:extLst>
          </p:nvPr>
        </p:nvGraphicFramePr>
        <p:xfrm>
          <a:off x="1521904" y="864096"/>
          <a:ext cx="914501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="" xmlns:a16="http://schemas.microsoft.com/office/drawing/2014/main" id="{BC976520-E4C6-3B4F-709B-9E1C7DDDF251}"/>
              </a:ext>
            </a:extLst>
          </p:cNvPr>
          <p:cNvSpPr txBox="1"/>
          <p:nvPr/>
        </p:nvSpPr>
        <p:spPr>
          <a:xfrm>
            <a:off x="5734372" y="544522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*Aceleração Inflação</a:t>
            </a:r>
          </a:p>
          <a:p>
            <a:r>
              <a:rPr lang="pt-BR" dirty="0"/>
              <a:t>*Deterioração Fiscal 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="" xmlns:a16="http://schemas.microsoft.com/office/drawing/2014/main" id="{37CCBF73-06BE-1879-8D96-9A7A60FA15D3}"/>
              </a:ext>
            </a:extLst>
          </p:cNvPr>
          <p:cNvSpPr/>
          <p:nvPr/>
        </p:nvSpPr>
        <p:spPr>
          <a:xfrm>
            <a:off x="7678588" y="6192688"/>
            <a:ext cx="2556284" cy="360040"/>
          </a:xfrm>
          <a:prstGeom prst="rect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Saldo: R$ 362.977,76</a:t>
            </a:r>
          </a:p>
        </p:txBody>
      </p:sp>
    </p:spTree>
    <p:extLst>
      <p:ext uri="{BB962C8B-B14F-4D97-AF65-F5344CB8AC3E}">
        <p14:creationId xmlns:p14="http://schemas.microsoft.com/office/powerpoint/2010/main" val="2165851616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2033654295"/>
              </p:ext>
            </p:extLst>
          </p:nvPr>
        </p:nvGraphicFramePr>
        <p:xfrm>
          <a:off x="2205980" y="1052736"/>
          <a:ext cx="842493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Retângulo 1">
            <a:extLst>
              <a:ext uri="{FF2B5EF4-FFF2-40B4-BE49-F238E27FC236}">
                <a16:creationId xmlns="" xmlns:a16="http://schemas.microsoft.com/office/drawing/2014/main" id="{FA66DE8F-4032-5085-0635-AB12D95826EA}"/>
              </a:ext>
            </a:extLst>
          </p:cNvPr>
          <p:cNvSpPr/>
          <p:nvPr/>
        </p:nvSpPr>
        <p:spPr>
          <a:xfrm>
            <a:off x="6958508" y="6215624"/>
            <a:ext cx="3384376" cy="504056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Saldo: R$ 130.593,40</a:t>
            </a:r>
          </a:p>
        </p:txBody>
      </p:sp>
    </p:spTree>
    <p:extLst>
      <p:ext uri="{BB962C8B-B14F-4D97-AF65-F5344CB8AC3E}">
        <p14:creationId xmlns:p14="http://schemas.microsoft.com/office/powerpoint/2010/main" val="325829703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557031" y="692696"/>
            <a:ext cx="10971212" cy="6762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800" dirty="0">
                <a:latin typeface="+mn-lt"/>
              </a:rPr>
              <a:t/>
            </a:r>
            <a:br>
              <a:rPr lang="pt-BR" sz="2800" dirty="0">
                <a:latin typeface="+mn-lt"/>
              </a:rPr>
            </a:br>
            <a:r>
              <a:rPr lang="pt-BR" sz="2800" dirty="0">
                <a:latin typeface="+mn-lt"/>
              </a:rPr>
              <a:t>  </a:t>
            </a:r>
            <a:br>
              <a:rPr lang="pt-BR" sz="2800" dirty="0">
                <a:latin typeface="+mn-lt"/>
              </a:rPr>
            </a:br>
            <a:r>
              <a:rPr lang="pt-BR" sz="2800" dirty="0">
                <a:latin typeface="+mn-lt"/>
              </a:rPr>
              <a:t/>
            </a:r>
            <a:br>
              <a:rPr lang="pt-BR" sz="2800" dirty="0">
                <a:latin typeface="+mn-lt"/>
              </a:rPr>
            </a:br>
            <a:r>
              <a:rPr lang="pt-BR" sz="31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Benefícios </a:t>
            </a:r>
            <a:r>
              <a:rPr lang="pt-BR" sz="31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concedidos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25846"/>
              </p:ext>
            </p:extLst>
          </p:nvPr>
        </p:nvGraphicFramePr>
        <p:xfrm>
          <a:off x="1917948" y="1988840"/>
          <a:ext cx="8424936" cy="2664296"/>
        </p:xfrm>
        <a:graphic>
          <a:graphicData uri="http://schemas.openxmlformats.org/drawingml/2006/table">
            <a:tbl>
              <a:tblPr firstRow="1" firstCol="1" bandRow="1"/>
              <a:tblGrid>
                <a:gridCol w="280798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079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089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02492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Benefício previdenciário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Concedidos em 2021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Vigentes até 31/12/2021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9920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Aposentadoria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01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Pensão por Morte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2349774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996224" y="980728"/>
            <a:ext cx="60928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pt-BR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APOSENTADORIAS CONCEDIDAS NO ANO DE  2021 REGRA APOSENTATÓRIA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34241"/>
              </p:ext>
            </p:extLst>
          </p:nvPr>
        </p:nvGraphicFramePr>
        <p:xfrm>
          <a:off x="1327957" y="1700808"/>
          <a:ext cx="9374968" cy="4700382"/>
        </p:xfrm>
        <a:graphic>
          <a:graphicData uri="http://schemas.openxmlformats.org/drawingml/2006/table">
            <a:tbl>
              <a:tblPr firstRow="1" firstCol="1" bandRow="1"/>
              <a:tblGrid>
                <a:gridCol w="8972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516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8882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215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9721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3369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2426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3990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276493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Regras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VOLUNTÁRIAS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INVOLUNTÁRIAS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649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Tempo de Contribuição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Idade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Invalidez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compulsória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298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Meses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Art.6º  EC 41/2003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Art.3º  EC 47/2005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Art.40,§ 1º,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III, ”a” CF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649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649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649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649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ABR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649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7649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7649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7649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649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7649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OUT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7649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7649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7649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4198862" y="6427203"/>
            <a:ext cx="3687548" cy="3799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pt-BR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Aposentadoria por Invalidez Judicial</a:t>
            </a:r>
          </a:p>
        </p:txBody>
      </p:sp>
    </p:spTree>
    <p:extLst>
      <p:ext uri="{BB962C8B-B14F-4D97-AF65-F5344CB8AC3E}">
        <p14:creationId xmlns:p14="http://schemas.microsoft.com/office/powerpoint/2010/main" val="2631342739"/>
      </p:ext>
    </p:extLst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3142084" y="1086346"/>
            <a:ext cx="6092825" cy="686470"/>
          </a:xfrm>
          <a:prstGeom prst="rect">
            <a:avLst/>
          </a:prstGeom>
        </p:spPr>
        <p:txBody>
          <a:bodyPr>
            <a:spAutoFit/>
          </a:bodyPr>
          <a:lstStyle/>
          <a:p>
            <a:pPr marR="540385" algn="ctr">
              <a:lnSpc>
                <a:spcPct val="110000"/>
              </a:lnSpc>
              <a:spcAft>
                <a:spcPts val="600"/>
              </a:spcAft>
            </a:pPr>
            <a:r>
              <a:rPr lang="pt-BR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PENSÕES POR MORTE CONCEDIDAS NO ANO DE  2021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152093"/>
              </p:ext>
            </p:extLst>
          </p:nvPr>
        </p:nvGraphicFramePr>
        <p:xfrm>
          <a:off x="4134424" y="1772816"/>
          <a:ext cx="3816424" cy="3929153"/>
        </p:xfrm>
        <a:graphic>
          <a:graphicData uri="http://schemas.openxmlformats.org/drawingml/2006/table">
            <a:tbl>
              <a:tblPr firstRow="1" firstCol="1" bandRow="1"/>
              <a:tblGrid>
                <a:gridCol w="176062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557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4688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MÊS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N° DE PROCESSOS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ABR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OUT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4224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4462836" y="5701969"/>
            <a:ext cx="2910477" cy="3970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t-BR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*1 Pensão por morte Judicial</a:t>
            </a:r>
            <a:endParaRPr lang="pt-BR" sz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777468"/>
      </p:ext>
    </p:extLst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557031" y="1052736"/>
            <a:ext cx="10971212" cy="719137"/>
          </a:xfrm>
        </p:spPr>
        <p:txBody>
          <a:bodyPr/>
          <a:lstStyle/>
          <a:p>
            <a:pPr algn="ctr"/>
            <a:r>
              <a:rPr lang="pt-BR" sz="2400" b="1" dirty="0" smtClean="0">
                <a:solidFill>
                  <a:schemeClr val="accent1"/>
                </a:solidFill>
                <a:latin typeface="Corbel" panose="020B0503020204020204" pitchFamily="34" charset="0"/>
                <a:ea typeface="+mn-ea"/>
                <a:cs typeface="+mn-cs"/>
              </a:rPr>
              <a:t>Capacitação </a:t>
            </a:r>
            <a:r>
              <a:rPr lang="pt-BR" sz="2400" b="1" dirty="0">
                <a:solidFill>
                  <a:schemeClr val="accent1"/>
                </a:solidFill>
                <a:latin typeface="Corbel" panose="020B0503020204020204" pitchFamily="34" charset="0"/>
                <a:ea typeface="+mn-ea"/>
                <a:cs typeface="+mn-cs"/>
              </a:rPr>
              <a:t>de Servidores e Conselheiros</a:t>
            </a:r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765820" y="1700808"/>
            <a:ext cx="10287000" cy="4191000"/>
          </a:xfrm>
        </p:spPr>
        <p:txBody>
          <a:bodyPr/>
          <a:lstStyle/>
          <a:p>
            <a:pPr algn="just">
              <a:defRPr/>
            </a:pPr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Com o objetivo de aprimorar as práticas de gestão de pessoas e de forma a promover o aperfeiçoamento e desenvolvimento pessoal e profissional de forma contínua,  o LAGESPREVI promove a capacitação de seus servidores e membros de órgãos colegiados. Desta forma frequentemente são ofertadas capacitações através da participação em eventos e cursos voltados à formação na área de Regimes Próprios de Previdência Social, a fim de agregar valor ao indivíduo e à Autarquia.</a:t>
            </a:r>
          </a:p>
          <a:p>
            <a:pPr algn="just"/>
            <a:endParaRPr lang="pt-BR" sz="2400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76591"/>
              </p:ext>
            </p:extLst>
          </p:nvPr>
        </p:nvGraphicFramePr>
        <p:xfrm>
          <a:off x="3497114" y="4365104"/>
          <a:ext cx="4824412" cy="17508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8901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353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8672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Eventos de capacitação </a:t>
                      </a:r>
                      <a:r>
                        <a:rPr lang="pt-BR" sz="2000" b="1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BR" sz="2000" b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  <a:endParaRPr lang="pt-BR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208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Servidores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4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208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Conselheiros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4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452928"/>
      </p:ext>
    </p:extLst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ço Reservado para Texto 6"/>
          <p:cNvSpPr txBox="1">
            <a:spLocks/>
          </p:cNvSpPr>
          <p:nvPr/>
        </p:nvSpPr>
        <p:spPr>
          <a:xfrm>
            <a:off x="414479" y="1124744"/>
            <a:ext cx="11256316" cy="5256212"/>
          </a:xfrm>
          <a:prstGeom prst="rect">
            <a:avLst/>
          </a:prstGeom>
        </p:spPr>
        <p:txBody>
          <a:bodyPr/>
          <a:lstStyle>
            <a:lvl1pPr marL="228531" indent="-228531" algn="l" defTabSz="9141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59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fontAlgn="auto">
              <a:spcAft>
                <a:spcPts val="0"/>
              </a:spcAft>
              <a:defRPr/>
            </a:pPr>
            <a:endParaRPr lang="pt-BR" dirty="0" smtClean="0">
              <a:solidFill>
                <a:schemeClr val="accent1"/>
              </a:solidFill>
            </a:endParaRPr>
          </a:p>
          <a:p>
            <a:pPr marL="342900" indent="-342900" algn="just" fontAlgn="auto">
              <a:spcAft>
                <a:spcPts val="0"/>
              </a:spcAft>
              <a:defRPr/>
            </a:pPr>
            <a:endParaRPr lang="pt-BR" sz="2400" dirty="0" smtClean="0">
              <a:solidFill>
                <a:schemeClr val="accent1"/>
              </a:solidFill>
            </a:endParaRPr>
          </a:p>
          <a:p>
            <a:pPr marL="342900" indent="-342900" algn="just" fontAlgn="auto">
              <a:spcAft>
                <a:spcPts val="0"/>
              </a:spcAft>
              <a:defRPr/>
            </a:pPr>
            <a:r>
              <a:rPr lang="pt-BR" sz="2500" dirty="0" smtClean="0">
                <a:solidFill>
                  <a:schemeClr val="accent1">
                    <a:lumMod val="50000"/>
                  </a:schemeClr>
                </a:solidFill>
              </a:rPr>
              <a:t>A </a:t>
            </a:r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Unidade Jurídica do LAGESPREVI é responsável por todas as situações que têm repercussão na área jurídica, possuindo atuação nos processos judiciais e Tribunal de Contas, nos processos administrativos, na elaboração de normativas, e representação da Autarquia nos demais entes federativos, em assuntos de sua área de competência.</a:t>
            </a:r>
          </a:p>
          <a:p>
            <a:pPr algn="just" fontAlgn="auto">
              <a:spcAft>
                <a:spcPts val="0"/>
              </a:spcAft>
              <a:defRPr/>
            </a:pPr>
            <a:endParaRPr lang="pt-BR" sz="25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defRPr/>
            </a:pPr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No ano de 2021, a Procuradora jurídica que acompanhou os processos do Instituto foi a Procuradora Adjunta do Município Dra. Karine Fernandes </a:t>
            </a:r>
            <a:r>
              <a:rPr lang="pt-BR" sz="2500" dirty="0" err="1">
                <a:solidFill>
                  <a:schemeClr val="accent1">
                    <a:lumMod val="50000"/>
                  </a:schemeClr>
                </a:solidFill>
              </a:rPr>
              <a:t>Brun</a:t>
            </a:r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342900" indent="-342900" algn="just" fontAlgn="auto">
              <a:spcAft>
                <a:spcPts val="0"/>
              </a:spcAft>
              <a:defRPr/>
            </a:pPr>
            <a:endParaRPr lang="pt-BR" sz="2400" dirty="0">
              <a:solidFill>
                <a:schemeClr val="accent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7982" y="980728"/>
            <a:ext cx="10512862" cy="709961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chemeClr val="accent1"/>
                </a:solidFill>
                <a:latin typeface="Corbel" panose="020B0503020204020204" pitchFamily="34" charset="0"/>
              </a:rPr>
              <a:t>Jurídico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77774066"/>
      </p:ext>
    </p:extLst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ço Reservado para Texto 6"/>
          <p:cNvSpPr txBox="1">
            <a:spLocks/>
          </p:cNvSpPr>
          <p:nvPr/>
        </p:nvSpPr>
        <p:spPr>
          <a:xfrm>
            <a:off x="117748" y="980728"/>
            <a:ext cx="4487564" cy="5256212"/>
          </a:xfrm>
          <a:prstGeom prst="rect">
            <a:avLst/>
          </a:prstGeom>
        </p:spPr>
        <p:txBody>
          <a:bodyPr>
            <a:normAutofit/>
          </a:bodyPr>
          <a:lstStyle>
            <a:lvl1pPr marL="228531" indent="-228531" algn="l" defTabSz="9141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59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defRPr/>
            </a:pPr>
            <a:endParaRPr lang="pt-BR" sz="24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 fontAlgn="auto">
              <a:spcAft>
                <a:spcPts val="0"/>
              </a:spcAft>
              <a:defRPr/>
            </a:pPr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No que tange aos processos administrativos, foram emitidos no total 115 (cento e quinze) pareceres que abrangem diversos assuntos, dentre eles, contratos e licitações, pensões por morte, aposentadorias por tempo de contribuição, idade, especial e invalidez, pedidos de isenção de IR, entre outros assuntos jurídicos, na seguinte quantidade:</a:t>
            </a:r>
          </a:p>
          <a:p>
            <a:pPr marL="342900" indent="-342900" algn="just" fontAlgn="auto">
              <a:spcAft>
                <a:spcPts val="0"/>
              </a:spcAft>
              <a:defRPr/>
            </a:pPr>
            <a:endParaRPr lang="pt-BR" sz="24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282369" y="943147"/>
            <a:ext cx="11520536" cy="577850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 smtClean="0">
                <a:solidFill>
                  <a:schemeClr val="accent1"/>
                </a:solidFill>
                <a:latin typeface="Corbel" panose="020B0503020204020204" pitchFamily="34" charset="0"/>
                <a:ea typeface="+mn-ea"/>
                <a:cs typeface="+mn-cs"/>
              </a:rPr>
              <a:t>Jurídico</a:t>
            </a:r>
            <a:endParaRPr lang="pt-BR" sz="2400" b="1" dirty="0">
              <a:solidFill>
                <a:schemeClr val="accent1"/>
              </a:solidFill>
              <a:latin typeface="Corbel" panose="020B0503020204020204" pitchFamily="34" charset="0"/>
              <a:ea typeface="+mn-ea"/>
              <a:cs typeface="+mn-cs"/>
            </a:endParaRPr>
          </a:p>
        </p:txBody>
      </p:sp>
      <p:pic>
        <p:nvPicPr>
          <p:cNvPr id="8" name="Imagem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2251" y="1520997"/>
            <a:ext cx="5616624" cy="406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021359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977861" y="2392363"/>
            <a:ext cx="10287000" cy="4465637"/>
          </a:xfrm>
        </p:spPr>
        <p:txBody>
          <a:bodyPr/>
          <a:lstStyle/>
          <a:p>
            <a:pPr algn="just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O Programa Pró - Gestão é um programa de Certificação Institucional  e Modernização da Gestão dos Regimes Próprios de Previdência Social, que </a:t>
            </a:r>
            <a:r>
              <a:rPr lang="pt-BR" b="1" u="sng" dirty="0">
                <a:solidFill>
                  <a:schemeClr val="accent1">
                    <a:lumMod val="50000"/>
                  </a:schemeClr>
                </a:solidFill>
              </a:rPr>
              <a:t>visa ao reconhecimento das boas práticas de gestão adotadas pelos RPPS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, que são avaliadas por entidade certificadora externa, credenciada pela SPREV.</a:t>
            </a:r>
          </a:p>
          <a:p>
            <a:pPr algn="just"/>
            <a:endParaRPr lang="pt-BR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O LAGESPREVI aderiu ao Programa em 07 de outubro de 2019 e foi certificado no nível II na data 08 de dezembro de 2020.</a:t>
            </a: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954553" y="1397945"/>
            <a:ext cx="10972800" cy="1008063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pt-BR" sz="4000" b="1" u="sng" dirty="0">
                <a:solidFill>
                  <a:schemeClr val="accent1">
                    <a:lumMod val="50000"/>
                  </a:schemeClr>
                </a:solidFill>
              </a:rPr>
              <a:t>Programa Pró - Gestão</a:t>
            </a:r>
          </a:p>
        </p:txBody>
      </p:sp>
    </p:spTree>
    <p:extLst>
      <p:ext uri="{BB962C8B-B14F-4D97-AF65-F5344CB8AC3E}">
        <p14:creationId xmlns:p14="http://schemas.microsoft.com/office/powerpoint/2010/main" val="3986381348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ítulo 4"/>
          <p:cNvSpPr>
            <a:spLocks noGrp="1"/>
          </p:cNvSpPr>
          <p:nvPr>
            <p:ph type="title"/>
          </p:nvPr>
        </p:nvSpPr>
        <p:spPr>
          <a:xfrm>
            <a:off x="557031" y="1196752"/>
            <a:ext cx="10971212" cy="649288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chemeClr val="accent1"/>
                </a:solidFill>
                <a:latin typeface="+mn-lt"/>
              </a:rPr>
              <a:t> Avaliação Atuarial</a:t>
            </a:r>
          </a:p>
        </p:txBody>
      </p:sp>
      <p:sp>
        <p:nvSpPr>
          <p:cNvPr id="5" name="Espaço Reservado para Conteúdo 5"/>
          <p:cNvSpPr>
            <a:spLocks noGrp="1"/>
          </p:cNvSpPr>
          <p:nvPr>
            <p:ph idx="1"/>
          </p:nvPr>
        </p:nvSpPr>
        <p:spPr>
          <a:xfrm>
            <a:off x="190500" y="1773238"/>
            <a:ext cx="11630025" cy="4191000"/>
          </a:xfrm>
        </p:spPr>
        <p:txBody>
          <a:bodyPr>
            <a:normAutofit/>
          </a:bodyPr>
          <a:lstStyle/>
          <a:p>
            <a:pPr algn="just"/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Avaliação Atuarial é o estudo técnico desenvolvido pelo atuário, baseado nas características biométricas, demográficas e econômicas da população analisada, com o objetivo principal de estabelecer, de forma suficiente e adequada, os recursos necessários para a garantia dos pagamentos dos benefícios previstos pelo plano.</a:t>
            </a:r>
          </a:p>
          <a:p>
            <a:pPr algn="just"/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A empresa responsável pela avaliação atuarial do Instituto no ano de 2021 foi a Lumens Atuarial. Os números apresentados estão em valor presente, focados em 31/12/2021 e consideram as probabilidades diversas, conforme as hipóteses atuariais adotadas, com base na estimativa de recebimento de contribuições e pagamentos de benefícios.</a:t>
            </a:r>
          </a:p>
          <a:p>
            <a:pPr algn="just"/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O resultado atuarial apresentado obedece à segregação de massas, sendo dividido em Plano Financeiro e Plano Previdenciário.</a:t>
            </a:r>
          </a:p>
        </p:txBody>
      </p:sp>
    </p:spTree>
    <p:extLst>
      <p:ext uri="{BB962C8B-B14F-4D97-AF65-F5344CB8AC3E}">
        <p14:creationId xmlns:p14="http://schemas.microsoft.com/office/powerpoint/2010/main" val="939100664"/>
      </p:ext>
    </p:extLst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-51775" y="1124744"/>
            <a:ext cx="12188824" cy="764704"/>
          </a:xfrm>
        </p:spPr>
        <p:txBody>
          <a:bodyPr/>
          <a:lstStyle/>
          <a:p>
            <a:pPr algn="ctr"/>
            <a:r>
              <a:rPr lang="pt-BR" sz="2800" b="1" dirty="0" smtClean="0">
                <a:solidFill>
                  <a:schemeClr val="accent1"/>
                </a:solidFill>
                <a:latin typeface="+mn-lt"/>
              </a:rPr>
              <a:t>Evolução </a:t>
            </a:r>
            <a:r>
              <a:rPr lang="pt-BR" sz="2800" b="1" dirty="0">
                <a:solidFill>
                  <a:schemeClr val="accent1"/>
                </a:solidFill>
                <a:latin typeface="+mn-lt"/>
              </a:rPr>
              <a:t>do Resultado Técnico Atuarial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/>
          </p:nvPr>
        </p:nvGraphicFramePr>
        <p:xfrm>
          <a:off x="1989956" y="1901673"/>
          <a:ext cx="8549824" cy="4335639"/>
        </p:xfrm>
        <a:graphic>
          <a:graphicData uri="http://schemas.openxmlformats.org/drawingml/2006/table">
            <a:tbl>
              <a:tblPr firstRow="1" firstCol="1" bandRow="1"/>
              <a:tblGrid>
                <a:gridCol w="24484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853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716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447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83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FUNDO FINANCEIRO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673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Ativos Garantidores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R$ 3.352.497,30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R$ 489.787,17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R$ 788.835,25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6286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(-)Provisão Matemática dos Benefícios Concedidos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R$ 1.325.914.687,05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R$ 1.435.276.043,95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R$ 1.510.540.524,06</a:t>
                      </a:r>
                      <a:endParaRPr lang="pt-BR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6286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(-) Provisão Matemática dos Benefícios a Conceder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R$ 2.582.318.255,53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R$ 2.352.968.117,59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R$ 2.702.223.771,09</a:t>
                      </a:r>
                      <a:endParaRPr lang="pt-BR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1306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Resultado Atuarial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R$ 3.904.880.445,28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R$ 3.787.754.374,37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R$ 4.211.975.459,90</a:t>
                      </a:r>
                      <a:endParaRPr lang="pt-BR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089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Resultado Financeiro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Déficit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Déficit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Déficit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7089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Plano de Custeio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752769"/>
      </p:ext>
    </p:extLst>
  </p:cSld>
  <p:clrMapOvr>
    <a:masterClrMapping/>
  </p:clrMapOvr>
  <p:transition spd="med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5345" y="980728"/>
            <a:ext cx="12188824" cy="764704"/>
          </a:xfrm>
        </p:spPr>
        <p:txBody>
          <a:bodyPr/>
          <a:lstStyle/>
          <a:p>
            <a:pPr algn="ctr"/>
            <a:r>
              <a:rPr lang="pt-BR" sz="2800" b="1" dirty="0" smtClean="0">
                <a:solidFill>
                  <a:schemeClr val="accent1"/>
                </a:solidFill>
                <a:latin typeface="+mn-lt"/>
              </a:rPr>
              <a:t>Evolução </a:t>
            </a:r>
            <a:r>
              <a:rPr lang="pt-BR" sz="2800" b="1" dirty="0">
                <a:solidFill>
                  <a:schemeClr val="accent1"/>
                </a:solidFill>
                <a:latin typeface="+mn-lt"/>
              </a:rPr>
              <a:t>do Resultado Técnico Atuarial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220570"/>
              </p:ext>
            </p:extLst>
          </p:nvPr>
        </p:nvGraphicFramePr>
        <p:xfrm>
          <a:off x="1845940" y="1775499"/>
          <a:ext cx="8532948" cy="4173781"/>
        </p:xfrm>
        <a:graphic>
          <a:graphicData uri="http://schemas.openxmlformats.org/drawingml/2006/table">
            <a:tbl>
              <a:tblPr firstRow="1" firstCol="1" bandRow="1"/>
              <a:tblGrid>
                <a:gridCol w="28394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480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958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495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FUNDO PREVIDENCIÁRIO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989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Ativos Garantidores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R$ 52.240.795,31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R$ 63.664.558,80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R$ 74.126.610,13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3830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(-)Provisão Matemática dos Benefícios Concedidos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R$ 390.769,75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R$ 673.959,96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R$ 897.1234,44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3830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(-) Provisão Matemática dos Benefícios a Conceder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R$ 6.950.128,62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R$ -14.630.312,68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R$ 40.958.810,89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139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Resultado Atuarial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R$44.899.896,94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R$77.620.911,52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R$ 32.270.664,80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6634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Resultado Financeiro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Superávit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Superávit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Superávit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749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Plano de Custeio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528884"/>
      </p:ext>
    </p:extLst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0516" y="5088766"/>
            <a:ext cx="288032" cy="292728"/>
          </a:xfrm>
          <a:prstGeom prst="rect">
            <a:avLst/>
          </a:prstGeom>
        </p:spPr>
      </p:pic>
      <p:pic>
        <p:nvPicPr>
          <p:cNvPr id="7" name="Google Shape;9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42084" y="1255615"/>
            <a:ext cx="5112568" cy="325350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tângulo 4"/>
          <p:cNvSpPr/>
          <p:nvPr/>
        </p:nvSpPr>
        <p:spPr>
          <a:xfrm>
            <a:off x="3542455" y="467390"/>
            <a:ext cx="4095801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60"/>
            </a:pPr>
            <a:r>
              <a:rPr lang="pt-BR" b="1" dirty="0">
                <a:solidFill>
                  <a:schemeClr val="tx2"/>
                </a:solidFill>
              </a:rPr>
              <a:t>OBRIGADO A TODOS  PELA ATENÇÃO!</a:t>
            </a:r>
          </a:p>
        </p:txBody>
      </p:sp>
      <p:sp>
        <p:nvSpPr>
          <p:cNvPr id="6" name="Retângulo 5"/>
          <p:cNvSpPr/>
          <p:nvPr/>
        </p:nvSpPr>
        <p:spPr>
          <a:xfrm>
            <a:off x="2782044" y="4790615"/>
            <a:ext cx="60928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pt-BR" b="1" dirty="0">
                <a:latin typeface="Calibri"/>
                <a:ea typeface="Calibri"/>
                <a:cs typeface="Calibri"/>
                <a:sym typeface="Calibri"/>
              </a:rPr>
              <a:t>Rua Sofia Moritz n°72 - Centro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pt-BR" b="1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lages.previ@lages.sc.gov</a:t>
            </a:r>
            <a:r>
              <a:rPr lang="pt-BR" b="1" dirty="0">
                <a:latin typeface="Calibri"/>
                <a:ea typeface="Calibri"/>
                <a:cs typeface="Calibri"/>
                <a:sym typeface="Calibri"/>
              </a:rPr>
              <a:t> - 3222-1060 ou       98419-1659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2985551" y="6021288"/>
            <a:ext cx="56858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hlinkClick r:id="rId6"/>
              </a:rPr>
              <a:t>https</a:t>
            </a:r>
            <a:r>
              <a:rPr lang="pt-BR" sz="2000" b="1" dirty="0">
                <a:hlinkClick r:id="rId6"/>
              </a:rPr>
              <a:t>://www.lagesprevi.sc.gov.br</a:t>
            </a:r>
            <a:r>
              <a:rPr lang="pt-BR" sz="2000" b="1" dirty="0" smtClean="0">
                <a:hlinkClick r:id="rId6"/>
              </a:rPr>
              <a:t>/</a:t>
            </a:r>
            <a:endParaRPr lang="pt-BR" sz="2000" b="1" dirty="0" smtClean="0"/>
          </a:p>
          <a:p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125393367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765820" y="1277613"/>
            <a:ext cx="10971213" cy="1066800"/>
          </a:xfrm>
        </p:spPr>
        <p:txBody>
          <a:bodyPr>
            <a:normAutofit/>
          </a:bodyPr>
          <a:lstStyle/>
          <a:p>
            <a:pPr algn="ctr"/>
            <a:r>
              <a:rPr lang="pt-BR" sz="4000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LAGESPREVI – Estrutura Organizacional (2021)</a:t>
            </a:r>
          </a:p>
        </p:txBody>
      </p:sp>
      <p:grpSp>
        <p:nvGrpSpPr>
          <p:cNvPr id="8" name="Grupo 6"/>
          <p:cNvGrpSpPr>
            <a:grpSpLocks/>
          </p:cNvGrpSpPr>
          <p:nvPr/>
        </p:nvGrpSpPr>
        <p:grpSpPr bwMode="auto">
          <a:xfrm>
            <a:off x="3726307" y="2531074"/>
            <a:ext cx="4102100" cy="722312"/>
            <a:chOff x="-284406" y="66478"/>
            <a:chExt cx="4463754" cy="723179"/>
          </a:xfrm>
        </p:grpSpPr>
        <p:sp>
          <p:nvSpPr>
            <p:cNvPr id="9" name="Retângulo de cantos arredondados 8" title="Group A heading"/>
            <p:cNvSpPr/>
            <p:nvPr/>
          </p:nvSpPr>
          <p:spPr>
            <a:xfrm>
              <a:off x="-212715" y="69657"/>
              <a:ext cx="4320375" cy="7200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tângulo 9"/>
            <p:cNvSpPr/>
            <p:nvPr/>
          </p:nvSpPr>
          <p:spPr>
            <a:xfrm>
              <a:off x="-284406" y="66478"/>
              <a:ext cx="4463754" cy="7136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5730" tIns="125730" rIns="125730" bIns="125730" spcCol="1270" anchor="ctr"/>
            <a:lstStyle/>
            <a:p>
              <a:pPr algn="ctr" defTabSz="146685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2800" dirty="0"/>
                <a:t>Diretoria Executiva</a:t>
              </a:r>
            </a:p>
          </p:txBody>
        </p:sp>
      </p:grpSp>
      <p:sp>
        <p:nvSpPr>
          <p:cNvPr id="11" name="Espaço reservado para conteúdo 5"/>
          <p:cNvSpPr>
            <a:spLocks noGrp="1"/>
          </p:cNvSpPr>
          <p:nvPr>
            <p:ph sz="half" idx="1"/>
          </p:nvPr>
        </p:nvSpPr>
        <p:spPr>
          <a:xfrm>
            <a:off x="3262757" y="2531268"/>
            <a:ext cx="5029201" cy="3889375"/>
          </a:xfrm>
        </p:spPr>
        <p:txBody>
          <a:bodyPr>
            <a:normAutofit fontScale="92500"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26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Aldo da Silva Honorio</a:t>
            </a:r>
          </a:p>
          <a:p>
            <a:pPr mar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2600" b="1" dirty="0">
                <a:solidFill>
                  <a:schemeClr val="bg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Presidente</a:t>
            </a:r>
          </a:p>
          <a:p>
            <a:pPr mar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2600" b="1" dirty="0">
              <a:solidFill>
                <a:schemeClr val="bg1">
                  <a:lumMod val="50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26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   Rosemeri Solek Martins</a:t>
            </a:r>
          </a:p>
          <a:p>
            <a:pPr mar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2600" b="1" dirty="0">
                <a:solidFill>
                  <a:schemeClr val="bg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      Diretora Administrativa/Financeira</a:t>
            </a:r>
          </a:p>
          <a:p>
            <a:pPr mar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2600" b="1" dirty="0">
              <a:solidFill>
                <a:schemeClr val="bg1">
                  <a:lumMod val="50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mar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26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    Roselainy Lima Lopes</a:t>
            </a:r>
          </a:p>
          <a:p>
            <a:pPr mar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2600" b="1" dirty="0">
                <a:solidFill>
                  <a:schemeClr val="bg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Diretora de Benefícios</a:t>
            </a:r>
          </a:p>
        </p:txBody>
      </p:sp>
    </p:spTree>
    <p:extLst>
      <p:ext uri="{BB962C8B-B14F-4D97-AF65-F5344CB8AC3E}">
        <p14:creationId xmlns:p14="http://schemas.microsoft.com/office/powerpoint/2010/main" val="984250567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549796" y="1003373"/>
            <a:ext cx="10971213" cy="1066800"/>
          </a:xfrm>
        </p:spPr>
        <p:txBody>
          <a:bodyPr>
            <a:normAutofit/>
          </a:bodyPr>
          <a:lstStyle/>
          <a:p>
            <a:pPr algn="ctr"/>
            <a:r>
              <a:rPr lang="pt-BR" sz="4000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LAGESPREVI – Estrutura Organizacional (2021)</a:t>
            </a:r>
          </a:p>
        </p:txBody>
      </p:sp>
      <p:grpSp>
        <p:nvGrpSpPr>
          <p:cNvPr id="13" name="Grupo 11"/>
          <p:cNvGrpSpPr>
            <a:grpSpLocks/>
          </p:cNvGrpSpPr>
          <p:nvPr/>
        </p:nvGrpSpPr>
        <p:grpSpPr bwMode="auto">
          <a:xfrm>
            <a:off x="-458316" y="1931615"/>
            <a:ext cx="4872037" cy="714375"/>
            <a:chOff x="-370113" y="-372303"/>
            <a:chExt cx="4871588" cy="714229"/>
          </a:xfrm>
        </p:grpSpPr>
        <p:sp>
          <p:nvSpPr>
            <p:cNvPr id="14" name="Retângulo de cantos arredondados 13" title="Group A heading"/>
            <p:cNvSpPr/>
            <p:nvPr/>
          </p:nvSpPr>
          <p:spPr>
            <a:xfrm>
              <a:off x="266415" y="-285009"/>
              <a:ext cx="3598531" cy="539640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tângulo 14"/>
            <p:cNvSpPr/>
            <p:nvPr/>
          </p:nvSpPr>
          <p:spPr>
            <a:xfrm>
              <a:off x="-370113" y="-372303"/>
              <a:ext cx="4871588" cy="7142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5730" tIns="125730" rIns="125730" bIns="125730" spcCol="1270" anchor="ctr"/>
            <a:lstStyle/>
            <a:p>
              <a:pPr algn="ctr" defTabSz="146685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2400" b="1" dirty="0"/>
                <a:t>Conselho Administrativo</a:t>
              </a:r>
            </a:p>
          </p:txBody>
        </p:sp>
      </p:grpSp>
      <p:grpSp>
        <p:nvGrpSpPr>
          <p:cNvPr id="16" name="Grupo 14"/>
          <p:cNvGrpSpPr>
            <a:grpSpLocks/>
          </p:cNvGrpSpPr>
          <p:nvPr/>
        </p:nvGrpSpPr>
        <p:grpSpPr bwMode="auto">
          <a:xfrm>
            <a:off x="3494210" y="1952839"/>
            <a:ext cx="4872038" cy="712788"/>
            <a:chOff x="-450028" y="-369931"/>
            <a:chExt cx="4871588" cy="714229"/>
          </a:xfrm>
        </p:grpSpPr>
        <p:sp>
          <p:nvSpPr>
            <p:cNvPr id="17" name="Retângulo de cantos arredondados 16" title="Group A heading"/>
            <p:cNvSpPr/>
            <p:nvPr/>
          </p:nvSpPr>
          <p:spPr>
            <a:xfrm>
              <a:off x="163850" y="-304391"/>
              <a:ext cx="3600117" cy="540841"/>
            </a:xfrm>
            <a:prstGeom prst="roundRect">
              <a:avLst/>
            </a:prstGeom>
            <a:solidFill>
              <a:srgbClr val="FFC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tângulo 17"/>
            <p:cNvSpPr/>
            <p:nvPr/>
          </p:nvSpPr>
          <p:spPr>
            <a:xfrm>
              <a:off x="-450028" y="-369931"/>
              <a:ext cx="4871588" cy="7142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5730" tIns="125730" rIns="125730" bIns="125730" spcCol="1270" anchor="ctr"/>
            <a:lstStyle/>
            <a:p>
              <a:pPr algn="ctr" defTabSz="146685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2400" b="1" dirty="0"/>
                <a:t>Conselho Fiscal</a:t>
              </a:r>
            </a:p>
          </p:txBody>
        </p:sp>
      </p:grpSp>
      <p:grpSp>
        <p:nvGrpSpPr>
          <p:cNvPr id="21" name="Grupo 18"/>
          <p:cNvGrpSpPr>
            <a:grpSpLocks/>
          </p:cNvGrpSpPr>
          <p:nvPr/>
        </p:nvGrpSpPr>
        <p:grpSpPr bwMode="auto">
          <a:xfrm>
            <a:off x="7446737" y="1930934"/>
            <a:ext cx="4872037" cy="714375"/>
            <a:chOff x="-370113" y="-372303"/>
            <a:chExt cx="4871588" cy="714229"/>
          </a:xfrm>
        </p:grpSpPr>
        <p:sp>
          <p:nvSpPr>
            <p:cNvPr id="22" name="Retângulo de cantos arredondados 21" title="Group A heading"/>
            <p:cNvSpPr/>
            <p:nvPr/>
          </p:nvSpPr>
          <p:spPr>
            <a:xfrm>
              <a:off x="310861" y="-291358"/>
              <a:ext cx="3600118" cy="541227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Retângulo 22"/>
            <p:cNvSpPr/>
            <p:nvPr/>
          </p:nvSpPr>
          <p:spPr>
            <a:xfrm>
              <a:off x="-370113" y="-372303"/>
              <a:ext cx="4871588" cy="7142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5730" tIns="125730" rIns="125730" bIns="125730" spcCol="1270" anchor="ctr"/>
            <a:lstStyle/>
            <a:p>
              <a:pPr algn="ctr" defTabSz="146685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2400" b="1" dirty="0"/>
                <a:t>  Comitê de Investimentos</a:t>
              </a:r>
            </a:p>
          </p:txBody>
        </p:sp>
      </p:grpSp>
      <p:sp>
        <p:nvSpPr>
          <p:cNvPr id="24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141370" y="2763633"/>
            <a:ext cx="4140830" cy="438150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Amilton Werlich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Claudia Regina Porto Velho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Cleino Arruda de Souza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Josué Hebel Pires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Leia T. da Silva A. de Campos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Silvio F. Córdova Duarte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Vera Marcia Aparecida Correa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Walmor Tadeu Schweitzer</a:t>
            </a:r>
          </a:p>
          <a:p>
            <a:pPr algn="just">
              <a:defRPr/>
            </a:pPr>
            <a:endParaRPr lang="pt-B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Espaço Reservado para Conteúdo 10"/>
          <p:cNvSpPr txBox="1">
            <a:spLocks/>
          </p:cNvSpPr>
          <p:nvPr/>
        </p:nvSpPr>
        <p:spPr bwMode="auto">
          <a:xfrm>
            <a:off x="4027718" y="2763633"/>
            <a:ext cx="4337883" cy="438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615950" indent="-285750">
              <a:lnSpc>
                <a:spcPct val="90000"/>
              </a:lnSpc>
              <a:spcBef>
                <a:spcPts val="600"/>
              </a:spcBef>
              <a:buSzPct val="80000"/>
              <a:buFont typeface="Corbel" panose="020B0503020204020204" pitchFamily="34" charset="0"/>
              <a:buChar char="–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995363" indent="-228600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379538" indent="-282575">
              <a:lnSpc>
                <a:spcPct val="90000"/>
              </a:lnSpc>
              <a:spcBef>
                <a:spcPts val="600"/>
              </a:spcBef>
              <a:buFont typeface="Corbel" panose="020B0503020204020204" pitchFamily="34" charset="0"/>
              <a:buChar char="–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1763713" indent="-228600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220913" indent="-22860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678113" indent="-22860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135313" indent="-22860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592513" indent="-22860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marL="342900" indent="-342900" eaLnBrk="1" hangingPunct="1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Alexandre dos Santos Martins</a:t>
            </a:r>
          </a:p>
          <a:p>
            <a:pPr marL="342900" indent="-342900" eaLnBrk="1" hangingPunct="1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Justina Inez Varela de Melo</a:t>
            </a:r>
          </a:p>
          <a:p>
            <a:pPr marL="342900" indent="-342900" eaLnBrk="1" hangingPunct="1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Viviane Teresinha Zapelini</a:t>
            </a:r>
          </a:p>
        </p:txBody>
      </p:sp>
      <p:sp>
        <p:nvSpPr>
          <p:cNvPr id="26" name="Espaço Reservado para Conteúdo 10"/>
          <p:cNvSpPr txBox="1">
            <a:spLocks/>
          </p:cNvSpPr>
          <p:nvPr/>
        </p:nvSpPr>
        <p:spPr bwMode="auto">
          <a:xfrm>
            <a:off x="8070705" y="2766304"/>
            <a:ext cx="4191000" cy="294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615950" indent="-285750">
              <a:lnSpc>
                <a:spcPct val="90000"/>
              </a:lnSpc>
              <a:spcBef>
                <a:spcPts val="600"/>
              </a:spcBef>
              <a:buSzPct val="80000"/>
              <a:buFont typeface="Corbel" panose="020B0503020204020204" pitchFamily="34" charset="0"/>
              <a:buChar char="–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995363" indent="-228600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379538" indent="-282575">
              <a:lnSpc>
                <a:spcPct val="90000"/>
              </a:lnSpc>
              <a:spcBef>
                <a:spcPts val="600"/>
              </a:spcBef>
              <a:buFont typeface="Corbel" panose="020B0503020204020204" pitchFamily="34" charset="0"/>
              <a:buChar char="–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1763713" indent="-228600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220913" indent="-22860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678113" indent="-22860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135313" indent="-22860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592513" indent="-22860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marL="342900" indent="-342900" eaLnBrk="1" hangingPunct="1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Claudia Regina Porto Velho</a:t>
            </a:r>
          </a:p>
          <a:p>
            <a:pPr marL="342900" indent="-342900" eaLnBrk="1" hangingPunct="1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Cleino Arruda de Souza</a:t>
            </a:r>
          </a:p>
          <a:p>
            <a:pPr marL="342900" indent="-342900" eaLnBrk="1" hangingPunct="1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Justina Inez Varela</a:t>
            </a:r>
          </a:p>
          <a:p>
            <a:pPr marL="342900" indent="-342900" eaLnBrk="1" hangingPunct="1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Roselainy Lima Lopes</a:t>
            </a:r>
          </a:p>
          <a:p>
            <a:pPr marL="342900" indent="-342900" eaLnBrk="1" hangingPunct="1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Rosemeri Solek Martins</a:t>
            </a:r>
          </a:p>
          <a:p>
            <a:pPr marL="342900" indent="-342900" eaLnBrk="1" hangingPunct="1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Silvio F. Córdova Duarte</a:t>
            </a:r>
          </a:p>
          <a:p>
            <a:pPr marL="342900" indent="-342900" eaLnBrk="1" hangingPunct="1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Viviane Teresinha Zapelini</a:t>
            </a:r>
          </a:p>
          <a:p>
            <a:pPr marL="342900" indent="-342900" eaLnBrk="1" hangingPunct="1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</a:pPr>
            <a:endParaRPr lang="pt-B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chemeClr val="tx2"/>
              </a:buClr>
              <a:buFont typeface="Arial" panose="020B0604020202020204" pitchFamily="34" charset="0"/>
              <a:buNone/>
            </a:pPr>
            <a:endParaRPr lang="pt-B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420969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753368" y="1159171"/>
            <a:ext cx="10971212" cy="719137"/>
          </a:xfrm>
        </p:spPr>
        <p:txBody>
          <a:bodyPr/>
          <a:lstStyle/>
          <a:p>
            <a:pPr algn="ctr"/>
            <a:r>
              <a:rPr lang="pt-BR" sz="4000" u="sng" dirty="0">
                <a:solidFill>
                  <a:schemeClr val="accent1">
                    <a:lumMod val="50000"/>
                  </a:schemeClr>
                </a:solidFill>
                <a:cs typeface="Calibri" panose="020F0502020204030204" pitchFamily="34" charset="0"/>
              </a:rPr>
              <a:t>Atividades dos órgãos colegiados</a:t>
            </a:r>
          </a:p>
        </p:txBody>
      </p:sp>
      <p:graphicFrame>
        <p:nvGraphicFramePr>
          <p:cNvPr id="5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9090112"/>
              </p:ext>
            </p:extLst>
          </p:nvPr>
        </p:nvGraphicFramePr>
        <p:xfrm>
          <a:off x="1407841" y="1783108"/>
          <a:ext cx="9854952" cy="4307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CaixaDeTexto 6"/>
          <p:cNvSpPr txBox="1">
            <a:spLocks noChangeArrowheads="1"/>
          </p:cNvSpPr>
          <p:nvPr/>
        </p:nvSpPr>
        <p:spPr bwMode="auto">
          <a:xfrm>
            <a:off x="1197868" y="5949280"/>
            <a:ext cx="100822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accent1"/>
                </a:solidFill>
              </a:rPr>
              <a:t>As atas com as deliberações das reuniões de cada conselho estão disponíveis para consulta no site do Instituto: 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</a:rPr>
              <a:t>https://www.lagesprevi.sc.gov.br</a:t>
            </a:r>
          </a:p>
        </p:txBody>
      </p:sp>
    </p:spTree>
    <p:extLst>
      <p:ext uri="{BB962C8B-B14F-4D97-AF65-F5344CB8AC3E}">
        <p14:creationId xmlns:p14="http://schemas.microsoft.com/office/powerpoint/2010/main" val="2249797959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ço reservado para texto 12"/>
          <p:cNvSpPr txBox="1">
            <a:spLocks/>
          </p:cNvSpPr>
          <p:nvPr/>
        </p:nvSpPr>
        <p:spPr>
          <a:xfrm>
            <a:off x="1197868" y="917476"/>
            <a:ext cx="9933596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31" indent="-228531" algn="l" defTabSz="9141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59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pt-BR" sz="2800" b="1" dirty="0"/>
              <a:t>   </a:t>
            </a:r>
            <a:r>
              <a:rPr lang="pt-BR" sz="2800" b="1" dirty="0" smtClean="0">
                <a:solidFill>
                  <a:schemeClr val="accent1"/>
                </a:solidFill>
                <a:ea typeface="+mj-ea"/>
                <a:cs typeface="+mj-cs"/>
              </a:rPr>
              <a:t>Recadastramento </a:t>
            </a:r>
            <a:r>
              <a:rPr lang="pt-BR" sz="2800" b="1" dirty="0">
                <a:solidFill>
                  <a:schemeClr val="accent1"/>
                </a:solidFill>
                <a:ea typeface="+mj-ea"/>
                <a:cs typeface="+mj-cs"/>
              </a:rPr>
              <a:t>Previdenciário</a:t>
            </a:r>
          </a:p>
        </p:txBody>
      </p:sp>
      <p:sp>
        <p:nvSpPr>
          <p:cNvPr id="5" name="Espaço reservado para conteúdo 14"/>
          <p:cNvSpPr>
            <a:spLocks noGrp="1"/>
          </p:cNvSpPr>
          <p:nvPr>
            <p:ph sz="half" idx="4294967295"/>
          </p:nvPr>
        </p:nvSpPr>
        <p:spPr>
          <a:xfrm>
            <a:off x="1412138" y="1412776"/>
            <a:ext cx="9505056" cy="5184576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Os servidores aposentados e os pensionistas são convocados anualmente por boletim informativo no site do LAGESPREVI, para comparecerem no Instituto e realizarem o </a:t>
            </a:r>
            <a:r>
              <a:rPr lang="pt-BR" sz="2500" dirty="0" smtClean="0">
                <a:solidFill>
                  <a:schemeClr val="accent1">
                    <a:lumMod val="50000"/>
                  </a:schemeClr>
                </a:solidFill>
              </a:rPr>
              <a:t>recadastramento.</a:t>
            </a:r>
            <a:endParaRPr lang="pt-BR" sz="25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 Em setembro de 2021 foi regulamentado através do DECRETO Nº 19.323, DE 03 DE SETEMBRO DE 2021, a realização do Censo Cadastral Previdenciário dos servidores públicos titulares de cargo efetivo, ativos da Administração Direta e Indireta do Poder Executivo Municipal, os inativos e pensionistas do Regime Próprio de Previdência Social – RPPS.</a:t>
            </a:r>
          </a:p>
        </p:txBody>
      </p:sp>
      <p:pic>
        <p:nvPicPr>
          <p:cNvPr id="6" name="Imagem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294" y="4869160"/>
            <a:ext cx="6696744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772309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ço reservado para texto 13"/>
          <p:cNvSpPr txBox="1">
            <a:spLocks/>
          </p:cNvSpPr>
          <p:nvPr/>
        </p:nvSpPr>
        <p:spPr>
          <a:xfrm>
            <a:off x="0" y="1124744"/>
            <a:ext cx="11927681" cy="1224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531" indent="-228531" algn="l" defTabSz="9141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59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pt-BR" sz="2800" b="1" dirty="0"/>
              <a:t>   </a:t>
            </a:r>
            <a:r>
              <a:rPr lang="pt-BR" sz="2800" b="1" dirty="0" smtClean="0">
                <a:solidFill>
                  <a:schemeClr val="accent1"/>
                </a:solidFill>
                <a:ea typeface="+mj-ea"/>
                <a:cs typeface="+mj-cs"/>
              </a:rPr>
              <a:t>Compensação Previdenciária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endParaRPr lang="pt-BR" sz="2800" b="1" dirty="0" smtClean="0">
              <a:solidFill>
                <a:schemeClr val="accent1"/>
              </a:solidFill>
              <a:ea typeface="+mj-ea"/>
              <a:cs typeface="+mj-cs"/>
            </a:endParaRP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pt-BR" dirty="0"/>
              <a:t>No ano de 2021 foram registrados pelo LAGESPREVI junto ao INSS e </a:t>
            </a:r>
            <a:r>
              <a:rPr lang="pt-BR" dirty="0" smtClean="0"/>
              <a:t>outros RPPS:</a:t>
            </a:r>
            <a:endParaRPr lang="pt-BR" sz="2800" b="1" dirty="0">
              <a:solidFill>
                <a:schemeClr val="accent1"/>
              </a:solidFill>
              <a:ea typeface="+mj-ea"/>
              <a:cs typeface="+mj-cs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590763"/>
              </p:ext>
            </p:extLst>
          </p:nvPr>
        </p:nvGraphicFramePr>
        <p:xfrm>
          <a:off x="3646140" y="2564904"/>
          <a:ext cx="4680520" cy="3888432"/>
        </p:xfrm>
        <a:graphic>
          <a:graphicData uri="http://schemas.openxmlformats.org/drawingml/2006/table">
            <a:tbl>
              <a:tblPr firstRow="1" firstCol="1" bandRow="1"/>
              <a:tblGrid>
                <a:gridCol w="21130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674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24036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Compensação Previdenciária 2021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Mês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Requerimentos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Janeiro a Abril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Maio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Junho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Julho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Agosto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Setembro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Outubro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Novembro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Dezembro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3988486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686" y="0"/>
            <a:ext cx="327190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671330" y="864096"/>
            <a:ext cx="10742613" cy="830263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pt-BR" sz="3600" b="1" u="sng" dirty="0">
                <a:solidFill>
                  <a:schemeClr val="accent1">
                    <a:lumMod val="50000"/>
                  </a:schemeClr>
                </a:solidFill>
              </a:rPr>
              <a:t>Relatório de Governança Corporativa (2021)</a:t>
            </a:r>
            <a:r>
              <a:rPr lang="pt-BR" sz="3200" b="1" dirty="0"/>
              <a:t/>
            </a:r>
            <a:br>
              <a:rPr lang="pt-BR" sz="3200" b="1" dirty="0"/>
            </a:br>
            <a:r>
              <a:rPr lang="pt-BR" sz="3600" b="1" u="sng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976663"/>
              </p:ext>
            </p:extLst>
          </p:nvPr>
        </p:nvGraphicFramePr>
        <p:xfrm>
          <a:off x="693243" y="1916832"/>
          <a:ext cx="5616624" cy="4327896"/>
        </p:xfrm>
        <a:graphic>
          <a:graphicData uri="http://schemas.openxmlformats.org/drawingml/2006/table">
            <a:tbl>
              <a:tblPr firstRow="1" firstCol="1" bandRow="1">
                <a:effectLst/>
              </a:tblPr>
              <a:tblGrid>
                <a:gridCol w="12764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958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165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389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389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05115">
                <a:tc gridSpan="5"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2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QUANTITATIVO DE SERVIDORES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98754">
                <a:tc row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0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algn="ctr" defTabSz="914400" rtl="0" eaLnBrk="1" fontAlgn="b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FUNDO PREVIDENCIÁRIO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FUNDO FINANCEIRO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383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2189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Servidores Ativos</a:t>
                      </a:r>
                      <a:endParaRPr lang="pt-BR" sz="1500" b="1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941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897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1978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3837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Aposentados</a:t>
                      </a:r>
                      <a:endParaRPr lang="pt-BR" sz="1500" b="1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866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94215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Pensionistas</a:t>
                      </a:r>
                      <a:endParaRPr lang="pt-BR" sz="1500" b="1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287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19840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pt-BR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946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904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3162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3155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99378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0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286681940"/>
              </p:ext>
            </p:extLst>
          </p:nvPr>
        </p:nvGraphicFramePr>
        <p:xfrm>
          <a:off x="6290887" y="1916832"/>
          <a:ext cx="5897938" cy="4327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ítulo 1"/>
          <p:cNvSpPr txBox="1">
            <a:spLocks/>
          </p:cNvSpPr>
          <p:nvPr/>
        </p:nvSpPr>
        <p:spPr>
          <a:xfrm>
            <a:off x="557030" y="1467458"/>
            <a:ext cx="10971212" cy="676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12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3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pt-BR" sz="2700" b="1" dirty="0" smtClean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 </a:t>
            </a: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</a:rPr>
              <a:t>Quantitativo de Servidores Ativos, Aposentados e Pensionistas</a:t>
            </a:r>
          </a:p>
          <a:p>
            <a:pPr algn="ctr" fontAlgn="auto">
              <a:spcAft>
                <a:spcPts val="0"/>
              </a:spcAft>
            </a:pPr>
            <a:endParaRPr lang="pt-BR" sz="27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3256356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Marketing_16x9">
      <a:dk1>
        <a:srgbClr val="404040"/>
      </a:dk1>
      <a:lt1>
        <a:sysClr val="window" lastClr="FFFFFF"/>
      </a:lt1>
      <a:dk2>
        <a:srgbClr val="000000"/>
      </a:dk2>
      <a:lt2>
        <a:srgbClr val="A1C1DE"/>
      </a:lt2>
      <a:accent1>
        <a:srgbClr val="39527B"/>
      </a:accent1>
      <a:accent2>
        <a:srgbClr val="528DC2"/>
      </a:accent2>
      <a:accent3>
        <a:srgbClr val="7EA939"/>
      </a:accent3>
      <a:accent4>
        <a:srgbClr val="30AEAB"/>
      </a:accent4>
      <a:accent5>
        <a:srgbClr val="31A962"/>
      </a:accent5>
      <a:accent6>
        <a:srgbClr val="78648E"/>
      </a:accent6>
      <a:hlink>
        <a:srgbClr val="7EA939"/>
      </a:hlink>
      <a:folHlink>
        <a:srgbClr val="7F7F7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flip="none" rotWithShape="1">
          <a:gsLst>
            <a:gs pos="0">
              <a:schemeClr val="phClr">
                <a:lumMod val="20000"/>
                <a:lumOff val="80000"/>
              </a:schemeClr>
            </a:gs>
            <a:gs pos="58000">
              <a:schemeClr val="phClr">
                <a:lumMod val="40000"/>
                <a:lumOff val="60000"/>
              </a:schemeClr>
            </a:gs>
            <a:gs pos="100000">
              <a:schemeClr val="phClr"/>
            </a:gs>
          </a:gsLst>
          <a:lin ang="14400000" scaled="0"/>
          <a:tileRect/>
        </a:gradFill>
        <a:gradFill flip="none" rotWithShape="1">
          <a:gsLst>
            <a:gs pos="0">
              <a:schemeClr val="phClr">
                <a:lumMod val="20000"/>
                <a:lumOff val="80000"/>
              </a:schemeClr>
            </a:gs>
            <a:gs pos="58000">
              <a:schemeClr val="phClr">
                <a:lumMod val="40000"/>
                <a:lumOff val="60000"/>
              </a:schemeClr>
            </a:gs>
            <a:gs pos="100000">
              <a:schemeClr val="phClr"/>
            </a:gs>
          </a:gsLst>
          <a:lin ang="17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Marketing_16x9">
      <a:dk1>
        <a:srgbClr val="404040"/>
      </a:dk1>
      <a:lt1>
        <a:sysClr val="window" lastClr="FFFFFF"/>
      </a:lt1>
      <a:dk2>
        <a:srgbClr val="000000"/>
      </a:dk2>
      <a:lt2>
        <a:srgbClr val="A1C1DE"/>
      </a:lt2>
      <a:accent1>
        <a:srgbClr val="39527B"/>
      </a:accent1>
      <a:accent2>
        <a:srgbClr val="528DC2"/>
      </a:accent2>
      <a:accent3>
        <a:srgbClr val="7EA939"/>
      </a:accent3>
      <a:accent4>
        <a:srgbClr val="30AEAB"/>
      </a:accent4>
      <a:accent5>
        <a:srgbClr val="31A962"/>
      </a:accent5>
      <a:accent6>
        <a:srgbClr val="78648E"/>
      </a:accent6>
      <a:hlink>
        <a:srgbClr val="7EA939"/>
      </a:hlink>
      <a:folHlink>
        <a:srgbClr val="7F7F7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flip="none" rotWithShape="1">
          <a:gsLst>
            <a:gs pos="0">
              <a:schemeClr val="phClr">
                <a:lumMod val="20000"/>
                <a:lumOff val="80000"/>
              </a:schemeClr>
            </a:gs>
            <a:gs pos="58000">
              <a:schemeClr val="phClr">
                <a:lumMod val="40000"/>
                <a:lumOff val="60000"/>
              </a:schemeClr>
            </a:gs>
            <a:gs pos="100000">
              <a:schemeClr val="phClr"/>
            </a:gs>
          </a:gsLst>
          <a:lin ang="14400000" scaled="0"/>
          <a:tileRect/>
        </a:gradFill>
        <a:gradFill flip="none" rotWithShape="1">
          <a:gsLst>
            <a:gs pos="0">
              <a:schemeClr val="phClr">
                <a:lumMod val="20000"/>
                <a:lumOff val="80000"/>
              </a:schemeClr>
            </a:gs>
            <a:gs pos="58000">
              <a:schemeClr val="phClr">
                <a:lumMod val="40000"/>
                <a:lumOff val="60000"/>
              </a:schemeClr>
            </a:gs>
            <a:gs pos="100000">
              <a:schemeClr val="phClr"/>
            </a:gs>
          </a:gsLst>
          <a:lin ang="17400000" scaled="0"/>
          <a:tileRect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A88FC1-E241-4C82-8500-2A716CDF0C5C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0262f94-9f35-4ac3-9a90-690165a166b7"/>
    <ds:schemaRef ds:uri="http://schemas.microsoft.com/office/2006/documentManagement/types"/>
    <ds:schemaRef ds:uri="a4f35948-e619-41b3-aa29-22878b09cfd2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CCB2C71-1ED8-4540-B003-293B5E75C7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2057</TotalTime>
  <Words>2079</Words>
  <Application>Microsoft Office PowerPoint</Application>
  <PresentationFormat>Personalizar</PresentationFormat>
  <Paragraphs>650</Paragraphs>
  <Slides>33</Slides>
  <Notes>32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42" baseType="lpstr">
      <vt:lpstr>Arial</vt:lpstr>
      <vt:lpstr>Calibri</vt:lpstr>
      <vt:lpstr>Calibri Light</vt:lpstr>
      <vt:lpstr>Corbel</vt:lpstr>
      <vt:lpstr>Lato</vt:lpstr>
      <vt:lpstr>Nexa Bold</vt:lpstr>
      <vt:lpstr>Times New Roman</vt:lpstr>
      <vt:lpstr>Wingdings</vt:lpstr>
      <vt:lpstr>Tema do Office</vt:lpstr>
      <vt:lpstr>Audiência Pública  Programa de Certificação Institucional Pró-Gestão RPPS</vt:lpstr>
      <vt:lpstr>Apresentação do PowerPoint</vt:lpstr>
      <vt:lpstr>Programa Pró - Gestão</vt:lpstr>
      <vt:lpstr>LAGESPREVI – Estrutura Organizacional (2021)</vt:lpstr>
      <vt:lpstr>LAGESPREVI – Estrutura Organizacional (2021)</vt:lpstr>
      <vt:lpstr>Atividades dos órgãos colegiados</vt:lpstr>
      <vt:lpstr>Apresentação do PowerPoint</vt:lpstr>
      <vt:lpstr>Apresentação do PowerPoint</vt:lpstr>
      <vt:lpstr>Relatório de Governança Corporativa (2021)  </vt:lpstr>
      <vt:lpstr>Resumo das Folhas de Pagamento</vt:lpstr>
      <vt:lpstr>     Receitas</vt:lpstr>
      <vt:lpstr>     Despesas</vt:lpstr>
      <vt:lpstr>      Relação de Receitas de Contribuições x Despesas com folhas de pagamentos </vt:lpstr>
      <vt:lpstr>Política de Investimentos</vt:lpstr>
      <vt:lpstr>Gestão de Investimentos</vt:lpstr>
      <vt:lpstr> Patrimônio Total:      R$ 77.686.494,54 * *Dez/2021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    Benefícios concedidos</vt:lpstr>
      <vt:lpstr>Apresentação do PowerPoint</vt:lpstr>
      <vt:lpstr>Apresentação do PowerPoint</vt:lpstr>
      <vt:lpstr>Capacitação de Servidores e Conselheiros</vt:lpstr>
      <vt:lpstr>Jurídico</vt:lpstr>
      <vt:lpstr>Jurídico</vt:lpstr>
      <vt:lpstr> Avaliação Atuarial</vt:lpstr>
      <vt:lpstr>Evolução do Resultado Técnico Atuarial</vt:lpstr>
      <vt:lpstr>Evolução do Resultado Técnico Atuarial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Pública  Programa de Certificação Institucional Pró-Gestão RPPS</dc:title>
  <dc:creator>Cliente</dc:creator>
  <cp:lastModifiedBy>PREVI24</cp:lastModifiedBy>
  <cp:revision>207</cp:revision>
  <cp:lastPrinted>2022-10-03T19:49:19Z</cp:lastPrinted>
  <dcterms:created xsi:type="dcterms:W3CDTF">2020-11-05T18:44:00Z</dcterms:created>
  <dcterms:modified xsi:type="dcterms:W3CDTF">2022-10-05T17:15:34Z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